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8" r:id="rId3"/>
    <p:sldId id="281" r:id="rId4"/>
    <p:sldId id="275" r:id="rId5"/>
    <p:sldId id="298" r:id="rId6"/>
    <p:sldId id="283" r:id="rId7"/>
    <p:sldId id="301" r:id="rId8"/>
    <p:sldId id="329" r:id="rId9"/>
    <p:sldId id="263" r:id="rId10"/>
    <p:sldId id="290" r:id="rId11"/>
    <p:sldId id="260" r:id="rId12"/>
    <p:sldId id="327" r:id="rId13"/>
    <p:sldId id="262" r:id="rId14"/>
    <p:sldId id="264" r:id="rId15"/>
    <p:sldId id="258" r:id="rId16"/>
    <p:sldId id="292" r:id="rId17"/>
    <p:sldId id="277" r:id="rId18"/>
    <p:sldId id="278" r:id="rId1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37D8CE-9383-4371-ABD4-894DEE0AB49D}">
          <p14:sldIdLst>
            <p14:sldId id="256"/>
            <p14:sldId id="328"/>
            <p14:sldId id="281"/>
            <p14:sldId id="275"/>
            <p14:sldId id="298"/>
            <p14:sldId id="283"/>
            <p14:sldId id="301"/>
            <p14:sldId id="329"/>
            <p14:sldId id="263"/>
            <p14:sldId id="290"/>
            <p14:sldId id="260"/>
            <p14:sldId id="327"/>
            <p14:sldId id="262"/>
            <p14:sldId id="264"/>
            <p14:sldId id="258"/>
            <p14:sldId id="292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35" autoAdjust="0"/>
    <p:restoredTop sz="94660"/>
  </p:normalViewPr>
  <p:slideViewPr>
    <p:cSldViewPr>
      <p:cViewPr varScale="1">
        <p:scale>
          <a:sx n="109" d="100"/>
          <a:sy n="109" d="100"/>
        </p:scale>
        <p:origin x="276" y="114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38"/>
          <c:y val="9.6565999873451006E-2"/>
          <c:w val="0.37625402733029673"/>
          <c:h val="0.816341104050475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27179</c:v>
                </c:pt>
                <c:pt idx="1">
                  <c:v>25762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38"/>
          <c:y val="0.36186103535416736"/>
          <c:w val="0.25467245868987171"/>
          <c:h val="0.31426600021941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38"/>
          <c:y val="9.6565999873450992E-2"/>
          <c:w val="0.37625402733029673"/>
          <c:h val="0.816341104050475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5705</c:v>
                </c:pt>
                <c:pt idx="1">
                  <c:v>5203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010190001313618"/>
          <c:y val="0.5723012063023144"/>
          <c:w val="0.25467245868987171"/>
          <c:h val="0.31426600021941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47335924674483"/>
          <c:y val="3.1181804082278823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2.1428676869910582E-2"/>
                  <c:y val="-0.2461015504988458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u="none" strike="noStrike" baseline="0" dirty="0">
                        <a:effectLst/>
                      </a:rPr>
                      <a:t>54 920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2F-4665-A8E3-4125F5B719FF}"/>
                </c:ext>
              </c:extLst>
            </c:dLbl>
            <c:dLbl>
              <c:idx val="1"/>
              <c:layout>
                <c:manualLayout>
                  <c:x val="8.1496915174884443E-2"/>
                  <c:y val="0.39499526027310866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u="none" strike="noStrike" baseline="0" dirty="0"/>
                      <a:t>110 510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 Всего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51920</c:v>
                </c:pt>
                <c:pt idx="1">
                  <c:v>110510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062722835009059"/>
          <c:y val="0.48947896468662133"/>
          <c:w val="0.32937277164990941"/>
          <c:h val="0.37157914314232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Lbl>
              <c:idx val="0"/>
              <c:layout>
                <c:manualLayout>
                  <c:x val="0.22239974477265015"/>
                  <c:y val="-2.690002887611587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83%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layout>
                <c:manualLayout>
                  <c:x val="9.2450283839145997E-2"/>
                  <c:y val="2.434167203323043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layout>
                <c:manualLayout>
                  <c:x val="-8.7654326458062176E-2"/>
                  <c:y val="-2.025517103094419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baseline="0" dirty="0"/>
                      <a:t>1%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layout>
                <c:manualLayout>
                  <c:x val="-4.4215353140461128E-2"/>
                  <c:y val="-3.34396033974398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-6.8332818489803562E-2"/>
                  <c:y val="-2.93874521268069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dLbl>
              <c:idx val="5"/>
              <c:layout>
                <c:manualLayout>
                  <c:x val="-6.4313240931579821E-2"/>
                  <c:y val="-6.28278933225797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патронаж</c:v>
                </c:pt>
                <c:pt idx="3">
                  <c:v>прочие</c:v>
                </c:pt>
                <c:pt idx="4">
                  <c:v>всего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110510</c:v>
                </c:pt>
                <c:pt idx="1">
                  <c:v>1523</c:v>
                </c:pt>
                <c:pt idx="2">
                  <c:v>834</c:v>
                </c:pt>
                <c:pt idx="3">
                  <c:v>97697</c:v>
                </c:pt>
                <c:pt idx="4">
                  <c:v>210564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2"/>
          <c:y val="0.49360508532417491"/>
          <c:w val="0.55454091993254717"/>
          <c:h val="0.37516776911618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Lbls>
            <c:dLbl>
              <c:idx val="0"/>
              <c:layout>
                <c:manualLayout>
                  <c:x val="9.362134186791984E-3"/>
                  <c:y val="-4.341123972635635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BF-4AA1-9543-E2968FC66016}"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39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36%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BF-4AA1-9543-E2968FC66016}"/>
                </c:ext>
              </c:extLst>
            </c:dLbl>
            <c:dLbl>
              <c:idx val="2"/>
              <c:layout>
                <c:manualLayout>
                  <c:x val="-9.6469861397369738E-2"/>
                  <c:y val="-5.928133499699285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61%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BF-4AA1-9543-E2968FC66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первичные осмотры</c:v>
                </c:pt>
                <c:pt idx="2">
                  <c:v>повторные осмотры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1045</c:v>
                </c:pt>
                <c:pt idx="1">
                  <c:v>13447</c:v>
                </c:pt>
                <c:pt idx="2">
                  <c:v>18826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70472879562061"/>
          <c:y val="0.54503149814174268"/>
          <c:w val="0.5686296975252062"/>
          <c:h val="0.23776375436486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32E-2"/>
          <c:y val="0.20322121979451233"/>
          <c:w val="0.94330467588293709"/>
          <c:h val="0.675217296280250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6-476D-BB14-8817571167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119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F6-476D-BB14-8817571167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F6-476D-BB14-8817571167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F6-476D-BB14-8817571167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31624576"/>
        <c:axId val="31626368"/>
      </c:barChart>
      <c:catAx>
        <c:axId val="3162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626368"/>
        <c:crosses val="autoZero"/>
        <c:auto val="1"/>
        <c:lblAlgn val="ctr"/>
        <c:lblOffset val="100"/>
        <c:noMultiLvlLbl val="0"/>
      </c:catAx>
      <c:valAx>
        <c:axId val="316263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162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39E-4"/>
          <c:y val="6.7517900919869922E-2"/>
          <c:w val="0.65329043914728968"/>
          <c:h val="6.4691038065335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8225485481608701"/>
          <c:y val="6.545325373204151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25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0.30864642685204302"/>
                  <c:y val="2.32441656229161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just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30 (82,2%)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9B-45D1-9EC2-BB532AB48355}"/>
                </c:ext>
              </c:extLst>
            </c:dLbl>
            <c:dLbl>
              <c:idx val="1"/>
              <c:layout>
                <c:manualLayout>
                  <c:x val="-0.16813614350106643"/>
                  <c:y val="-3.52647291772624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6,5 (17,8%)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43994613248042"/>
                      <c:h val="0.192190570779491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35 ставки</c:v>
                </c:pt>
                <c:pt idx="1">
                  <c:v>Свободно 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36.5</c:v>
                </c:pt>
                <c:pt idx="1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320436618153531"/>
          <c:y val="6.60392686100463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25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22175367266884868"/>
                  <c:y val="3.21742483986295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21</a:t>
                    </a:r>
                  </a:p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(82%)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22-4135-9A26-7131A1C6B15A}"/>
                </c:ext>
              </c:extLst>
            </c:dLbl>
            <c:dLbl>
              <c:idx val="1"/>
              <c:layout>
                <c:manualLayout>
                  <c:x val="-0.17303178920290913"/>
                  <c:y val="-4.27926041004551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4,5</a:t>
                    </a:r>
                  </a:p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(18%)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18738671519674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22-4135-9A26-7131A1C6B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44,25 ставки</c:v>
                </c:pt>
                <c:pt idx="1">
                  <c:v>Свободно 7,25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777594016500080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25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34268034371842282"/>
                  <c:y val="6.58584692649290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11,25 (82%)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-0.22676035334698266"/>
                  <c:y val="-0.104598745303122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2,75 (18%)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23 ставок</c:v>
                </c:pt>
                <c:pt idx="1">
                  <c:v>Свободно 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899B7-E1C2-46FD-86D7-55F9E0389F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4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2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7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2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pPr/>
              <a:t>02.02.2026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pPr/>
              <a:t>02.02.2026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2.svg"/><Relationship Id="rId5" Type="http://schemas.openxmlformats.org/officeDocument/2006/relationships/image" Target="../media/image20.svg"/><Relationship Id="rId10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5.png"/><Relationship Id="rId5" Type="http://schemas.openxmlformats.org/officeDocument/2006/relationships/image" Target="../media/image20.svg"/><Relationship Id="rId10" Type="http://schemas.openxmlformats.org/officeDocument/2006/relationships/image" Target="../media/image44.pn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chart" Target="../charts/char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071664" y="2420888"/>
            <a:ext cx="7416824" cy="3744416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 за 2025 год Совету депутатов</a:t>
            </a:r>
            <a:b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района Фили-Давыдково</a:t>
            </a:r>
            <a:b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</a:t>
            </a:r>
            <a:b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№130 ДЗМ»</a:t>
            </a:r>
            <a:b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4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Елисова</a:t>
            </a:r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В.Н.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поликлинике, реализованные в 2025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128712" y="1099498"/>
            <a:ext cx="2183313" cy="5497268"/>
            <a:chOff x="3716227" y="1100084"/>
            <a:chExt cx="2145752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Отработан регистр диспансерных больных в соответствии с Приказами Департамента здравоохранения г. Москвы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16227" y="3502749"/>
              <a:ext cx="20522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3809751" y="3021518"/>
              <a:ext cx="20522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782497" y="4289613"/>
              <a:ext cx="20522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Верификацию прошли 24 тысячи пациентов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4627 пациентам подтверждено диспансерное наблюдение у врачей-специалистов ДГП130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846385" y="1099498"/>
            <a:ext cx="2161383" cy="5497268"/>
            <a:chOff x="1621384" y="1100084"/>
            <a:chExt cx="2053314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1384" y="1700808"/>
              <a:ext cx="2053314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Организован заказ наиболее востребованных справок онлайн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6672066" y="1099498"/>
            <a:ext cx="2213252" cy="5497268"/>
            <a:chOff x="5996953" y="1100084"/>
            <a:chExt cx="2052307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Открытие центров лечения кардиологических, гастроэнтерологических, ревматологических больных и центра ранней помощи 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54954" y="3713983"/>
              <a:ext cx="1936304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специализированные центры направлены для лечения и реабилитации 159 детей, из них по району Фили-Давыдково- 30 детей</a:t>
              </a: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1817651" y="3587103"/>
            <a:ext cx="20522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Большинство наиболее востребованных справок (о наличии контактов с инфекционными больными, прививочная карта и пр.) теперь можно заказать в личном кабинете ЕМИАС в электронном и бумажном виде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9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Льготное лекарственное обеспечение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1DE67D3D-5FCE-4E8D-922A-E9049419B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109C64B-24F8-4F5A-B828-41AC29166D67}"/>
              </a:ext>
            </a:extLst>
          </p:cNvPr>
          <p:cNvSpPr/>
          <p:nvPr/>
        </p:nvSpPr>
        <p:spPr>
          <a:xfrm>
            <a:off x="707822" y="1471225"/>
            <a:ext cx="5713562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28B2D8-AC6F-44DB-B7C3-9452AACC916F}"/>
              </a:ext>
            </a:extLst>
          </p:cNvPr>
          <p:cNvSpPr txBox="1"/>
          <p:nvPr/>
        </p:nvSpPr>
        <p:spPr>
          <a:xfrm>
            <a:off x="1616069" y="1685997"/>
            <a:ext cx="373698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по </a:t>
            </a:r>
            <a:r>
              <a:rPr lang="en-US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коду 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DCA3CD-7533-4B8A-9D80-0AA65AE70DE7}"/>
              </a:ext>
            </a:extLst>
          </p:cNvPr>
          <p:cNvSpPr/>
          <p:nvPr/>
        </p:nvSpPr>
        <p:spPr>
          <a:xfrm>
            <a:off x="599542" y="1209205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C3EF08D9-2713-4DF0-BE44-4085764065F7}"/>
              </a:ext>
            </a:extLst>
          </p:cNvPr>
          <p:cNvSpPr/>
          <p:nvPr/>
        </p:nvSpPr>
        <p:spPr>
          <a:xfrm>
            <a:off x="6700607" y="4121150"/>
            <a:ext cx="4948638" cy="2268392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9282B7-85DA-4A56-AF30-EC509AAFF98E}"/>
              </a:ext>
            </a:extLst>
          </p:cNvPr>
          <p:cNvSpPr txBox="1"/>
          <p:nvPr/>
        </p:nvSpPr>
        <p:spPr>
          <a:xfrm>
            <a:off x="7180579" y="4475284"/>
            <a:ext cx="409274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Общественные слушания по закупке лекарств 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6E1405E-CA5B-44DE-9AB0-20A643BA43C2}"/>
              </a:ext>
            </a:extLst>
          </p:cNvPr>
          <p:cNvSpPr/>
          <p:nvPr/>
        </p:nvSpPr>
        <p:spPr>
          <a:xfrm>
            <a:off x="715737" y="2657502"/>
            <a:ext cx="5704111" cy="190439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A9DB34-C699-4C8E-8ED1-587ACC8BD713}"/>
              </a:ext>
            </a:extLst>
          </p:cNvPr>
          <p:cNvSpPr txBox="1"/>
          <p:nvPr/>
        </p:nvSpPr>
        <p:spPr>
          <a:xfrm>
            <a:off x="1578036" y="2782184"/>
            <a:ext cx="456042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в коммерческих аптеках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AB6DF8CC-A94F-4E63-92C5-A9CCF7412670}"/>
              </a:ext>
            </a:extLst>
          </p:cNvPr>
          <p:cNvSpPr/>
          <p:nvPr/>
        </p:nvSpPr>
        <p:spPr>
          <a:xfrm>
            <a:off x="607457" y="2395481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71CAA4-D3B7-4310-836B-DA5C15B67F4C}"/>
              </a:ext>
            </a:extLst>
          </p:cNvPr>
          <p:cNvSpPr txBox="1"/>
          <p:nvPr/>
        </p:nvSpPr>
        <p:spPr>
          <a:xfrm>
            <a:off x="1701764" y="3501962"/>
            <a:ext cx="439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2022 года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льготные лекарства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можно получить в коммерческих аптеках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4CD26D5-4614-48A9-B43B-37E016918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327254" y="3540280"/>
            <a:ext cx="237788" cy="2482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E42D6D0-E7E4-41A8-8CB5-FD96096764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0" y="2537963"/>
            <a:ext cx="584874" cy="584874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CAD7D1-B2DB-4444-9845-7F06E0A64532}"/>
              </a:ext>
            </a:extLst>
          </p:cNvPr>
          <p:cNvSpPr/>
          <p:nvPr/>
        </p:nvSpPr>
        <p:spPr>
          <a:xfrm>
            <a:off x="1791806" y="4002266"/>
            <a:ext cx="3376916" cy="3486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C7B37F-FE65-42CF-96E5-8933F251350F}"/>
              </a:ext>
            </a:extLst>
          </p:cNvPr>
          <p:cNvSpPr txBox="1"/>
          <p:nvPr/>
        </p:nvSpPr>
        <p:spPr>
          <a:xfrm>
            <a:off x="2219770" y="4032251"/>
            <a:ext cx="251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бесплатно или с доплатой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8C03CB-8289-4D26-A03B-9F26BF5B6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8" y="1314896"/>
            <a:ext cx="682907" cy="682907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07792620-7FB8-4E89-9699-D90DFE30EE19}"/>
              </a:ext>
            </a:extLst>
          </p:cNvPr>
          <p:cNvSpPr/>
          <p:nvPr/>
        </p:nvSpPr>
        <p:spPr>
          <a:xfrm>
            <a:off x="715738" y="4933923"/>
            <a:ext cx="5704110" cy="145561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A28B90-67D3-44F6-BEEA-0D83DFE085C8}"/>
              </a:ext>
            </a:extLst>
          </p:cNvPr>
          <p:cNvSpPr txBox="1"/>
          <p:nvPr/>
        </p:nvSpPr>
        <p:spPr>
          <a:xfrm>
            <a:off x="1578036" y="5058606"/>
            <a:ext cx="368407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Неснижаемые остатки на складах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7DA98E4E-F621-4E77-97DA-8ED5ECCCDB0A}"/>
              </a:ext>
            </a:extLst>
          </p:cNvPr>
          <p:cNvSpPr/>
          <p:nvPr/>
        </p:nvSpPr>
        <p:spPr>
          <a:xfrm>
            <a:off x="607457" y="4671903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AC5ED3F-ED41-4CE7-A240-BD55BD1F3DB1}"/>
              </a:ext>
            </a:extLst>
          </p:cNvPr>
          <p:cNvSpPr txBox="1"/>
          <p:nvPr/>
        </p:nvSpPr>
        <p:spPr>
          <a:xfrm>
            <a:off x="1701764" y="5747800"/>
            <a:ext cx="471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ДЗМ регулярно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отслеживает обеспечение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пациентов необходимыми лекарственными препаратами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D17F3F8A-4100-4D26-8272-DEEE972A2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359059" y="5778165"/>
            <a:ext cx="237788" cy="24824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ECEDDF8-6B01-477B-A3EB-8B087775B2DB}"/>
              </a:ext>
            </a:extLst>
          </p:cNvPr>
          <p:cNvSpPr txBox="1"/>
          <p:nvPr/>
        </p:nvSpPr>
        <p:spPr>
          <a:xfrm>
            <a:off x="7637514" y="5183792"/>
            <a:ext cx="409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Проводятся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ежегодно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совместно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профессиональным, </a:t>
            </a:r>
            <a:r>
              <a:rPr lang="ru-RU" sz="1200" b="1" i="0" u="none" strike="noStrike" dirty="0" err="1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пациентским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1200" b="1" i="0" u="none" strike="noStrike" dirty="0">
              <a:solidFill>
                <a:srgbClr val="A4B856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фармацевтическим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сообществами для определения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потребности</a:t>
            </a:r>
            <a:r>
              <a:rPr lang="en-US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необходимом количестве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препаратов</a:t>
            </a:r>
            <a:endParaRPr lang="ru-RU" sz="1200" b="1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E009FB-D6FF-4ABE-93A9-C69E3F7E4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7224628" y="5243445"/>
            <a:ext cx="237788" cy="24824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B5DB4A9-5435-49A7-B336-57976BF223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881" y="4815679"/>
            <a:ext cx="553464" cy="59712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48F893BD-DE03-4DF7-8831-1F5C8BCC1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3" t="590" r="9981" b="8101"/>
          <a:stretch/>
        </p:blipFill>
        <p:spPr bwMode="auto">
          <a:xfrm>
            <a:off x="6084968" y="1241148"/>
            <a:ext cx="3644432" cy="3132586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2A1C3EE-2AB0-46AF-A0BF-AE117B6D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8" t="18895" r="1892" b="19128"/>
          <a:stretch>
            <a:fillRect/>
          </a:stretch>
        </p:blipFill>
        <p:spPr bwMode="auto">
          <a:xfrm>
            <a:off x="9517559" y="1282400"/>
            <a:ext cx="2167335" cy="1868392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Шестиугольник 77">
            <a:extLst>
              <a:ext uri="{FF2B5EF4-FFF2-40B4-BE49-F238E27FC236}">
                <a16:creationId xmlns:a16="http://schemas.microsoft.com/office/drawing/2014/main" id="{3FE4A1A8-11B3-4296-8645-5E0B0629D7D6}"/>
              </a:ext>
            </a:extLst>
          </p:cNvPr>
          <p:cNvSpPr/>
          <p:nvPr/>
        </p:nvSpPr>
        <p:spPr>
          <a:xfrm>
            <a:off x="11043530" y="2856182"/>
            <a:ext cx="743720" cy="641138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Шестиугольник 78">
            <a:extLst>
              <a:ext uri="{FF2B5EF4-FFF2-40B4-BE49-F238E27FC236}">
                <a16:creationId xmlns:a16="http://schemas.microsoft.com/office/drawing/2014/main" id="{8A284021-B100-473A-8656-03E632AD8980}"/>
              </a:ext>
            </a:extLst>
          </p:cNvPr>
          <p:cNvSpPr/>
          <p:nvPr/>
        </p:nvSpPr>
        <p:spPr>
          <a:xfrm>
            <a:off x="8985775" y="3073400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7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24283" y="1035968"/>
            <a:ext cx="10825517" cy="554461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581129"/>
            <a:ext cx="8136904" cy="14401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диалог с официальным представителем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для 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4433194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5159896" y="1639428"/>
            <a:ext cx="1836204" cy="2788019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2927648" y="2977689"/>
            <a:ext cx="2232248" cy="419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2024год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5159896" y="2977689"/>
            <a:ext cx="1836204" cy="1300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106</a:t>
            </a:r>
          </a:p>
          <a:p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110</a:t>
            </a:r>
          </a:p>
          <a:p>
            <a:pPr algn="ctr"/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5159897" y="2318331"/>
            <a:ext cx="1836204" cy="61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Кунцево</a:t>
            </a:r>
          </a:p>
        </p:txBody>
      </p:sp>
      <p:sp>
        <p:nvSpPr>
          <p:cNvPr id="73" name="Овал 72"/>
          <p:cNvSpPr/>
          <p:nvPr/>
        </p:nvSpPr>
        <p:spPr>
          <a:xfrm>
            <a:off x="5641126" y="1171966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35" y="1373680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2927648" y="3717032"/>
            <a:ext cx="2232248" cy="560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2025 год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86709" y="1644277"/>
            <a:ext cx="1836204" cy="2788019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01599" y="1649574"/>
            <a:ext cx="1836204" cy="2788019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656061" y="1148732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676912" y="1177901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036" y="1373680"/>
            <a:ext cx="481626" cy="481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262" y="1394057"/>
            <a:ext cx="481626" cy="4816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98562" y="2339640"/>
            <a:ext cx="1824351" cy="543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 Давыдково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28348" y="2256395"/>
            <a:ext cx="1809455" cy="674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Крылатское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62933" y="3085011"/>
            <a:ext cx="1741380" cy="1095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211458" y="2652853"/>
            <a:ext cx="1774784" cy="1681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</a:t>
            </a:r>
          </a:p>
          <a:p>
            <a:pPr algn="ctr">
              <a:lnSpc>
                <a:spcPct val="200000"/>
              </a:lnSpc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31522" y="2935347"/>
            <a:ext cx="1809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238</a:t>
            </a:r>
          </a:p>
          <a:p>
            <a:pPr algn="ctr"/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287</a:t>
            </a:r>
          </a:p>
        </p:txBody>
      </p:sp>
    </p:spTree>
    <p:extLst>
      <p:ext uri="{BB962C8B-B14F-4D97-AF65-F5344CB8AC3E}">
        <p14:creationId xmlns:p14="http://schemas.microsoft.com/office/powerpoint/2010/main" val="300940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99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5" y="368300"/>
            <a:ext cx="326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0F6C527-3154-485B-ACC6-F536EDFCFA00}"/>
              </a:ext>
            </a:extLst>
          </p:cNvPr>
          <p:cNvSpPr txBox="1"/>
          <p:nvPr/>
        </p:nvSpPr>
        <p:spPr>
          <a:xfrm>
            <a:off x="743410" y="1220436"/>
            <a:ext cx="825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10 лет Москва занимается цифровизацией системы здравоохранения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E5597F5-90D4-4AC2-9EAE-5D0310139F71}"/>
              </a:ext>
            </a:extLst>
          </p:cNvPr>
          <p:cNvGrpSpPr/>
          <p:nvPr/>
        </p:nvGrpSpPr>
        <p:grpSpPr>
          <a:xfrm>
            <a:off x="600490" y="2280665"/>
            <a:ext cx="2840654" cy="1727106"/>
            <a:chOff x="663334" y="2268338"/>
            <a:chExt cx="2840654" cy="1727106"/>
          </a:xfrm>
        </p:grpSpPr>
        <p:sp>
          <p:nvSpPr>
            <p:cNvPr id="51" name="Шестиугольник 50">
              <a:extLst>
                <a:ext uri="{FF2B5EF4-FFF2-40B4-BE49-F238E27FC236}">
                  <a16:creationId xmlns:a16="http://schemas.microsoft.com/office/drawing/2014/main" id="{4F6E25C7-A0E5-48C5-9BE2-3A508E0E1696}"/>
                </a:ext>
              </a:extLst>
            </p:cNvPr>
            <p:cNvSpPr/>
            <p:nvPr/>
          </p:nvSpPr>
          <p:spPr>
            <a:xfrm>
              <a:off x="663334" y="2288174"/>
              <a:ext cx="1980433" cy="1707270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16C856-B5DF-435B-8A5D-7B1148C2AAD2}"/>
                </a:ext>
              </a:extLst>
            </p:cNvPr>
            <p:cNvSpPr txBox="1"/>
            <p:nvPr/>
          </p:nvSpPr>
          <p:spPr>
            <a:xfrm>
              <a:off x="1168342" y="2268338"/>
              <a:ext cx="18685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ru-RU" sz="80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7F0AA4-5E1F-4064-955B-2DD40798CCF4}"/>
                </a:ext>
              </a:extLst>
            </p:cNvPr>
            <p:cNvSpPr txBox="1"/>
            <p:nvPr/>
          </p:nvSpPr>
          <p:spPr>
            <a:xfrm>
              <a:off x="810126" y="2592350"/>
              <a:ext cx="351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4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DF0A50F-B26C-4D34-A2C4-DDF3500EE347}"/>
                </a:ext>
              </a:extLst>
            </p:cNvPr>
            <p:cNvSpPr txBox="1"/>
            <p:nvPr/>
          </p:nvSpPr>
          <p:spPr>
            <a:xfrm>
              <a:off x="2321706" y="2808998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267F396-93D0-4536-9538-BD015EDA7588}"/>
                </a:ext>
              </a:extLst>
            </p:cNvPr>
            <p:cNvSpPr txBox="1"/>
            <p:nvPr/>
          </p:nvSpPr>
          <p:spPr>
            <a:xfrm>
              <a:off x="1014509" y="3416881"/>
              <a:ext cx="2089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ЭМК в ЕМИАС</a:t>
              </a:r>
              <a:endParaRPr lang="ru-RU" sz="2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10A2853-B2BE-421A-9681-CDD40298EA1D}"/>
              </a:ext>
            </a:extLst>
          </p:cNvPr>
          <p:cNvGrpSpPr/>
          <p:nvPr/>
        </p:nvGrpSpPr>
        <p:grpSpPr>
          <a:xfrm>
            <a:off x="3907695" y="2004152"/>
            <a:ext cx="3589444" cy="830997"/>
            <a:chOff x="818627" y="5414129"/>
            <a:chExt cx="3589444" cy="83099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524F8B4-49D8-47A4-8AF9-6B616F49362F}"/>
                </a:ext>
              </a:extLst>
            </p:cNvPr>
            <p:cNvSpPr txBox="1"/>
            <p:nvPr/>
          </p:nvSpPr>
          <p:spPr>
            <a:xfrm>
              <a:off x="1173924" y="5414129"/>
              <a:ext cx="3234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A4B8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</a:t>
              </a:r>
              <a:r>
                <a:rPr lang="ru-RU" sz="1200" b="1" dirty="0">
                  <a:solidFill>
                    <a:srgbClr val="A4B85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</a:t>
              </a:r>
              <a:r>
                <a:rPr lang="ru-RU" sz="1200" b="1" i="0" u="none" strike="noStrike" dirty="0">
                  <a:solidFill>
                    <a:srgbClr val="A4B8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00 млн раз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москвичи воспользовались онлайн-записью,</a:t>
              </a:r>
              <a:b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из них пациенты ДГП130- </a:t>
              </a:r>
              <a:r>
                <a:rPr lang="ru-RU" sz="1200" b="1" i="0" u="none" strike="noStrike" dirty="0">
                  <a:solidFill>
                    <a:schemeClr val="tx2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0,67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млн раз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53A9E68-AD56-4541-89D2-741B52EA7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712767">
              <a:off x="823854" y="5470399"/>
              <a:ext cx="237788" cy="248241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B005F49-4690-49A2-901F-7ED6CEC0BD85}"/>
              </a:ext>
            </a:extLst>
          </p:cNvPr>
          <p:cNvGrpSpPr/>
          <p:nvPr/>
        </p:nvGrpSpPr>
        <p:grpSpPr>
          <a:xfrm>
            <a:off x="3915789" y="2721496"/>
            <a:ext cx="3416684" cy="830997"/>
            <a:chOff x="4828818" y="5581107"/>
            <a:chExt cx="3416684" cy="83099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867D469-E5F6-446F-A60E-2E91358EC4FE}"/>
                </a:ext>
              </a:extLst>
            </p:cNvPr>
            <p:cNvSpPr txBox="1"/>
            <p:nvPr/>
          </p:nvSpPr>
          <p:spPr>
            <a:xfrm>
              <a:off x="5184116" y="5581107"/>
              <a:ext cx="3061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Установили </a:t>
              </a:r>
              <a:r>
                <a:rPr lang="ru-RU" sz="1200" b="1" i="0" u="none" strike="noStrike" dirty="0">
                  <a:solidFill>
                    <a:srgbClr val="A4B8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9 млн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предварительных диагнозов </a:t>
              </a:r>
            </a:p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 помощью системы поддержки принятия врачебных решений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7CCD3F98-BCB3-4C28-9F53-876E81A0D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712767">
              <a:off x="4834045" y="5637377"/>
              <a:ext cx="237788" cy="24824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3E498C2B-8C1C-4641-AA3A-83D58B60F7B1}"/>
              </a:ext>
            </a:extLst>
          </p:cNvPr>
          <p:cNvGrpSpPr/>
          <p:nvPr/>
        </p:nvGrpSpPr>
        <p:grpSpPr>
          <a:xfrm>
            <a:off x="3908766" y="3771525"/>
            <a:ext cx="3135904" cy="461665"/>
            <a:chOff x="8721723" y="5581107"/>
            <a:chExt cx="3371395" cy="46166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7E07277-4133-40A1-B083-54E2E7C63982}"/>
                </a:ext>
              </a:extLst>
            </p:cNvPr>
            <p:cNvSpPr txBox="1"/>
            <p:nvPr/>
          </p:nvSpPr>
          <p:spPr>
            <a:xfrm>
              <a:off x="9077020" y="5581107"/>
              <a:ext cx="3016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A4B8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8 миллионов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исследований обработали ИИ-сервисы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4BFC53E-8160-48EF-9135-288BE7C1F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712767">
              <a:off x="8726950" y="5637377"/>
              <a:ext cx="237788" cy="248241"/>
            </a:xfrm>
            <a:prstGeom prst="rect">
              <a:avLst/>
            </a:prstGeom>
          </p:spPr>
        </p:pic>
      </p:grp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F4DD5880-D3BC-4CE9-804A-ADE0AD6D3266}"/>
              </a:ext>
            </a:extLst>
          </p:cNvPr>
          <p:cNvSpPr/>
          <p:nvPr/>
        </p:nvSpPr>
        <p:spPr>
          <a:xfrm>
            <a:off x="743410" y="4843344"/>
            <a:ext cx="7892154" cy="154982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BBC81294-05A5-408B-9AB4-6CCE971245E1}"/>
              </a:ext>
            </a:extLst>
          </p:cNvPr>
          <p:cNvSpPr/>
          <p:nvPr/>
        </p:nvSpPr>
        <p:spPr>
          <a:xfrm>
            <a:off x="570189" y="4612919"/>
            <a:ext cx="3410632" cy="476831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62C51B-6689-4C73-964B-41B8BD0FEBA6}"/>
              </a:ext>
            </a:extLst>
          </p:cNvPr>
          <p:cNvSpPr txBox="1"/>
          <p:nvPr/>
        </p:nvSpPr>
        <p:spPr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цифровом виде хранятся: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5FBEBE9-334A-42AA-859A-0E45C5AC1D85}"/>
              </a:ext>
            </a:extLst>
          </p:cNvPr>
          <p:cNvGrpSpPr/>
          <p:nvPr/>
        </p:nvGrpSpPr>
        <p:grpSpPr>
          <a:xfrm>
            <a:off x="941240" y="5252359"/>
            <a:ext cx="2109273" cy="945028"/>
            <a:chOff x="3929939" y="2403576"/>
            <a:chExt cx="2109273" cy="945028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26A7F9B7-5903-4930-AFB2-38782B3783A3}"/>
                </a:ext>
              </a:extLst>
            </p:cNvPr>
            <p:cNvSpPr/>
            <p:nvPr/>
          </p:nvSpPr>
          <p:spPr>
            <a:xfrm>
              <a:off x="3929939" y="2492840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18C8C63-7125-4AFC-837A-0414B0D7E3DF}"/>
                </a:ext>
              </a:extLst>
            </p:cNvPr>
            <p:cNvSpPr txBox="1"/>
            <p:nvPr/>
          </p:nvSpPr>
          <p:spPr>
            <a:xfrm>
              <a:off x="415348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430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16E062C-0E65-498B-AD13-4D92D7308A25}"/>
                </a:ext>
              </a:extLst>
            </p:cNvPr>
            <p:cNvSpPr txBox="1"/>
            <p:nvPr/>
          </p:nvSpPr>
          <p:spPr>
            <a:xfrm>
              <a:off x="393958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93A1B70-DD86-47CF-80D7-4F67E124701B}"/>
                </a:ext>
              </a:extLst>
            </p:cNvPr>
            <p:cNvSpPr txBox="1"/>
            <p:nvPr/>
          </p:nvSpPr>
          <p:spPr>
            <a:xfrm>
              <a:off x="4856930" y="2492858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66DBE00-5CF3-4237-8DEB-1AA13A090F4D}"/>
                </a:ext>
              </a:extLst>
            </p:cNvPr>
            <p:cNvSpPr txBox="1"/>
            <p:nvPr/>
          </p:nvSpPr>
          <p:spPr>
            <a:xfrm>
              <a:off x="4169382" y="2948494"/>
              <a:ext cx="1375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протоколов осмотров врачей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D431140B-5192-40BA-AD48-C75F1704B4F2}"/>
              </a:ext>
            </a:extLst>
          </p:cNvPr>
          <p:cNvGrpSpPr/>
          <p:nvPr/>
        </p:nvGrpSpPr>
        <p:grpSpPr>
          <a:xfrm>
            <a:off x="2840372" y="5252359"/>
            <a:ext cx="2125175" cy="898690"/>
            <a:chOff x="5968019" y="2403576"/>
            <a:chExt cx="2125175" cy="89869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DBD18F95-E50B-4234-9308-5CAB8D2F405E}"/>
                </a:ext>
              </a:extLst>
            </p:cNvPr>
            <p:cNvSpPr/>
            <p:nvPr/>
          </p:nvSpPr>
          <p:spPr>
            <a:xfrm>
              <a:off x="5968019" y="2492840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8D646C5-CECF-461A-9C96-9A15A0DD47E7}"/>
                </a:ext>
              </a:extLst>
            </p:cNvPr>
            <p:cNvSpPr txBox="1"/>
            <p:nvPr/>
          </p:nvSpPr>
          <p:spPr>
            <a:xfrm>
              <a:off x="619156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163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0BEB371-C80A-4F89-BF15-F878251CC9E8}"/>
                </a:ext>
              </a:extLst>
            </p:cNvPr>
            <p:cNvSpPr txBox="1"/>
            <p:nvPr/>
          </p:nvSpPr>
          <p:spPr>
            <a:xfrm>
              <a:off x="597766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2695C24-A9B9-41BE-AE6F-891C825174F9}"/>
                </a:ext>
              </a:extLst>
            </p:cNvPr>
            <p:cNvSpPr txBox="1"/>
            <p:nvPr/>
          </p:nvSpPr>
          <p:spPr>
            <a:xfrm>
              <a:off x="6910912" y="2500806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1CF4FF3-864D-47DF-A0C9-589CC062EA8D}"/>
                </a:ext>
              </a:extLst>
            </p:cNvPr>
            <p:cNvSpPr txBox="1"/>
            <p:nvPr/>
          </p:nvSpPr>
          <p:spPr>
            <a:xfrm>
              <a:off x="6294929" y="2948494"/>
              <a:ext cx="11400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рецептов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0E0D7F62-D0D3-4C2C-B659-90DF5289D3BE}"/>
              </a:ext>
            </a:extLst>
          </p:cNvPr>
          <p:cNvGrpSpPr/>
          <p:nvPr/>
        </p:nvGrpSpPr>
        <p:grpSpPr>
          <a:xfrm>
            <a:off x="4742254" y="5252359"/>
            <a:ext cx="2125175" cy="945028"/>
            <a:chOff x="7948384" y="2445639"/>
            <a:chExt cx="2125175" cy="945028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299D870A-8CC3-4DC1-B1B2-D249A7FCF00F}"/>
                </a:ext>
              </a:extLst>
            </p:cNvPr>
            <p:cNvSpPr/>
            <p:nvPr/>
          </p:nvSpPr>
          <p:spPr>
            <a:xfrm>
              <a:off x="7948384" y="2534903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BACD261-9210-4055-89EE-FD4A9AC271E9}"/>
                </a:ext>
              </a:extLst>
            </p:cNvPr>
            <p:cNvSpPr txBox="1"/>
            <p:nvPr/>
          </p:nvSpPr>
          <p:spPr>
            <a:xfrm>
              <a:off x="8171929" y="2445639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320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A2994E6-2074-41BE-B708-8F1F5B5EAD90}"/>
                </a:ext>
              </a:extLst>
            </p:cNvPr>
            <p:cNvSpPr txBox="1"/>
            <p:nvPr/>
          </p:nvSpPr>
          <p:spPr>
            <a:xfrm>
              <a:off x="7958028" y="2543766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929C9F5-004B-409E-9131-C36D13DCD7F6}"/>
                </a:ext>
              </a:extLst>
            </p:cNvPr>
            <p:cNvSpPr txBox="1"/>
            <p:nvPr/>
          </p:nvSpPr>
          <p:spPr>
            <a:xfrm>
              <a:off x="8891277" y="2519019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BCE95D6-8F03-46CD-9E04-7CB6F59816F2}"/>
                </a:ext>
              </a:extLst>
            </p:cNvPr>
            <p:cNvSpPr txBox="1"/>
            <p:nvPr/>
          </p:nvSpPr>
          <p:spPr>
            <a:xfrm>
              <a:off x="8203733" y="2990557"/>
              <a:ext cx="1140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результатов анализов</a:t>
              </a: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EDD7682E-ED02-4456-B4FB-577D33C40148}"/>
              </a:ext>
            </a:extLst>
          </p:cNvPr>
          <p:cNvGrpSpPr/>
          <p:nvPr/>
        </p:nvGrpSpPr>
        <p:grpSpPr>
          <a:xfrm>
            <a:off x="6598211" y="5252359"/>
            <a:ext cx="2196736" cy="945028"/>
            <a:chOff x="9907502" y="3382147"/>
            <a:chExt cx="2196736" cy="945028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4BD81BAD-E5C6-452C-89C8-EB0020FE4C67}"/>
                </a:ext>
              </a:extLst>
            </p:cNvPr>
            <p:cNvSpPr/>
            <p:nvPr/>
          </p:nvSpPr>
          <p:spPr>
            <a:xfrm>
              <a:off x="9907502" y="3471411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149E33F-11AC-4811-BB19-82C0537A7925}"/>
                </a:ext>
              </a:extLst>
            </p:cNvPr>
            <p:cNvSpPr txBox="1"/>
            <p:nvPr/>
          </p:nvSpPr>
          <p:spPr>
            <a:xfrm>
              <a:off x="10131047" y="3382147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12,7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8A09A1A-C8DC-4007-8378-0EEA900835D7}"/>
                </a:ext>
              </a:extLst>
            </p:cNvPr>
            <p:cNvSpPr txBox="1"/>
            <p:nvPr/>
          </p:nvSpPr>
          <p:spPr>
            <a:xfrm>
              <a:off x="9917146" y="3480274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423699C-D46D-4CF5-83EA-86669D381620}"/>
                </a:ext>
              </a:extLst>
            </p:cNvPr>
            <p:cNvSpPr txBox="1"/>
            <p:nvPr/>
          </p:nvSpPr>
          <p:spPr>
            <a:xfrm>
              <a:off x="10921956" y="3479380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7CBF4C7-ACCA-40B2-8BDD-3F8D2038243D}"/>
                </a:ext>
              </a:extLst>
            </p:cNvPr>
            <p:cNvSpPr txBox="1"/>
            <p:nvPr/>
          </p:nvSpPr>
          <p:spPr>
            <a:xfrm>
              <a:off x="10250314" y="3927065"/>
              <a:ext cx="1636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выписных эпикризов из стационаров</a:t>
              </a:r>
            </a:p>
          </p:txBody>
        </p:sp>
      </p:grp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4F9671C2-8FBE-4D0A-8C80-89BD720A6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" r="23422" b="777"/>
          <a:stretch/>
        </p:blipFill>
        <p:spPr bwMode="auto">
          <a:xfrm>
            <a:off x="8062380" y="1530131"/>
            <a:ext cx="3813311" cy="3287335"/>
          </a:xfrm>
          <a:custGeom>
            <a:avLst/>
            <a:gdLst>
              <a:gd name="connsiteX0" fmla="*/ 821834 w 3813311"/>
              <a:gd name="connsiteY0" fmla="*/ 0 h 3287335"/>
              <a:gd name="connsiteX1" fmla="*/ 2991477 w 3813311"/>
              <a:gd name="connsiteY1" fmla="*/ 0 h 3287335"/>
              <a:gd name="connsiteX2" fmla="*/ 3813311 w 3813311"/>
              <a:gd name="connsiteY2" fmla="*/ 1643668 h 3287335"/>
              <a:gd name="connsiteX3" fmla="*/ 2991477 w 3813311"/>
              <a:gd name="connsiteY3" fmla="*/ 3287335 h 3287335"/>
              <a:gd name="connsiteX4" fmla="*/ 821834 w 3813311"/>
              <a:gd name="connsiteY4" fmla="*/ 3287335 h 3287335"/>
              <a:gd name="connsiteX5" fmla="*/ 0 w 3813311"/>
              <a:gd name="connsiteY5" fmla="*/ 1643668 h 32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311" h="3287335">
                <a:moveTo>
                  <a:pt x="821834" y="0"/>
                </a:moveTo>
                <a:lnTo>
                  <a:pt x="2991477" y="0"/>
                </a:lnTo>
                <a:lnTo>
                  <a:pt x="3813311" y="1643668"/>
                </a:lnTo>
                <a:lnTo>
                  <a:pt x="2991477" y="3287335"/>
                </a:lnTo>
                <a:lnTo>
                  <a:pt x="821834" y="3287335"/>
                </a:lnTo>
                <a:lnTo>
                  <a:pt x="0" y="16436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Шестиугольник 126">
            <a:extLst>
              <a:ext uri="{FF2B5EF4-FFF2-40B4-BE49-F238E27FC236}">
                <a16:creationId xmlns:a16="http://schemas.microsoft.com/office/drawing/2014/main" id="{EE0FA890-0935-4A56-B2FC-B8BBABCDE337}"/>
              </a:ext>
            </a:extLst>
          </p:cNvPr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Шестиугольник 127">
            <a:extLst>
              <a:ext uri="{FF2B5EF4-FFF2-40B4-BE49-F238E27FC236}">
                <a16:creationId xmlns:a16="http://schemas.microsoft.com/office/drawing/2014/main" id="{6B59AF23-5509-441B-8419-1129802DD9D3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2C65F92F-BC6E-4757-A089-A59009154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357" r="2059" b="54236"/>
          <a:stretch/>
        </p:blipFill>
        <p:spPr bwMode="auto">
          <a:xfrm>
            <a:off x="8766848" y="4891780"/>
            <a:ext cx="1798175" cy="1550151"/>
          </a:xfrm>
          <a:custGeom>
            <a:avLst/>
            <a:gdLst>
              <a:gd name="connsiteX0" fmla="*/ 387538 w 1798175"/>
              <a:gd name="connsiteY0" fmla="*/ 0 h 1550151"/>
              <a:gd name="connsiteX1" fmla="*/ 1410637 w 1798175"/>
              <a:gd name="connsiteY1" fmla="*/ 0 h 1550151"/>
              <a:gd name="connsiteX2" fmla="*/ 1798175 w 1798175"/>
              <a:gd name="connsiteY2" fmla="*/ 775076 h 1550151"/>
              <a:gd name="connsiteX3" fmla="*/ 1410637 w 1798175"/>
              <a:gd name="connsiteY3" fmla="*/ 1550151 h 1550151"/>
              <a:gd name="connsiteX4" fmla="*/ 387538 w 1798175"/>
              <a:gd name="connsiteY4" fmla="*/ 1550151 h 1550151"/>
              <a:gd name="connsiteX5" fmla="*/ 0 w 1798175"/>
              <a:gd name="connsiteY5" fmla="*/ 775076 h 1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175" h="1550151">
                <a:moveTo>
                  <a:pt x="387538" y="0"/>
                </a:moveTo>
                <a:lnTo>
                  <a:pt x="1410637" y="0"/>
                </a:lnTo>
                <a:lnTo>
                  <a:pt x="1798175" y="775076"/>
                </a:lnTo>
                <a:lnTo>
                  <a:pt x="1410637" y="1550151"/>
                </a:lnTo>
                <a:lnTo>
                  <a:pt x="387538" y="1550151"/>
                </a:lnTo>
                <a:lnTo>
                  <a:pt x="0" y="7750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1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err="1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Пациентоориентированный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подход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7335790-EE54-433E-9C0F-68A8DF4C641C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638A2F-FFF3-412E-A891-219CB7A03820}"/>
              </a:ext>
            </a:extLst>
          </p:cNvPr>
          <p:cNvSpPr txBox="1"/>
          <p:nvPr/>
        </p:nvSpPr>
        <p:spPr>
          <a:xfrm>
            <a:off x="1106024" y="1359374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Обновленные городские поликлиники -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E69642-94F4-416E-9913-3C13CB300B32}"/>
              </a:ext>
            </a:extLst>
          </p:cNvPr>
          <p:cNvSpPr txBox="1"/>
          <p:nvPr/>
        </p:nvSpPr>
        <p:spPr>
          <a:xfrm>
            <a:off x="996010" y="1718358"/>
            <a:ext cx="5068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более современный подход к оказанию медицинских услуг, в основе которого - доброжелательность и </a:t>
            </a:r>
            <a:r>
              <a:rPr lang="ru-RU" sz="14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пациентоориентированность</a:t>
            </a:r>
            <a:endParaRPr lang="ru-RU" sz="14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548A76A9-38C0-4D97-8AD8-B7950D449CD5}"/>
              </a:ext>
            </a:extLst>
          </p:cNvPr>
          <p:cNvSpPr/>
          <p:nvPr/>
        </p:nvSpPr>
        <p:spPr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2D10095-28EA-48F4-8026-7053846514B0}"/>
              </a:ext>
            </a:extLst>
          </p:cNvPr>
          <p:cNvSpPr/>
          <p:nvPr/>
        </p:nvSpPr>
        <p:spPr>
          <a:xfrm>
            <a:off x="1248632" y="2879333"/>
            <a:ext cx="1041470" cy="1041470"/>
          </a:xfrm>
          <a:prstGeom prst="ellipse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B24140-BE55-4856-84D5-301CB22AA139}"/>
              </a:ext>
            </a:extLst>
          </p:cNvPr>
          <p:cNvSpPr txBox="1"/>
          <p:nvPr/>
        </p:nvSpPr>
        <p:spPr>
          <a:xfrm>
            <a:off x="1793325" y="3057461"/>
            <a:ext cx="44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Реализовать такой подход помогает персонал центров госуслуг «Мои документы»</a:t>
            </a:r>
            <a:endParaRPr lang="ru-RU" sz="14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BA9102-3D5F-4295-B4C9-202F694FFC09}"/>
              </a:ext>
            </a:extLst>
          </p:cNvPr>
          <p:cNvSpPr txBox="1"/>
          <p:nvPr/>
        </p:nvSpPr>
        <p:spPr>
          <a:xfrm>
            <a:off x="1383250" y="2921027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AD9543-56A5-43B7-B167-98828937FBAA}"/>
              </a:ext>
            </a:extLst>
          </p:cNvPr>
          <p:cNvSpPr txBox="1"/>
          <p:nvPr/>
        </p:nvSpPr>
        <p:spPr>
          <a:xfrm>
            <a:off x="3728169" y="3858373"/>
            <a:ext cx="26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сотрудников МФЦ работают администраторами </a:t>
            </a:r>
          </a:p>
          <a:p>
            <a:r>
              <a:rPr lang="ru-RU" sz="1200" b="0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поликлиниках </a:t>
            </a:r>
            <a:endParaRPr lang="ru-RU" sz="1200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6AF60F-7AA3-4EB4-B2E5-A6BE988C6879}"/>
              </a:ext>
            </a:extLst>
          </p:cNvPr>
          <p:cNvSpPr txBox="1"/>
          <p:nvPr/>
        </p:nvSpPr>
        <p:spPr>
          <a:xfrm>
            <a:off x="2255479" y="3873379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ru-RU" sz="36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4A7C4D-5857-4363-B277-C2395EC6A08D}"/>
              </a:ext>
            </a:extLst>
          </p:cNvPr>
          <p:cNvSpPr txBox="1"/>
          <p:nvPr/>
        </p:nvSpPr>
        <p:spPr>
          <a:xfrm>
            <a:off x="2041578" y="3971506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E2872E-8E6A-494D-A649-550821BF6831}"/>
              </a:ext>
            </a:extLst>
          </p:cNvPr>
          <p:cNvSpPr txBox="1"/>
          <p:nvPr/>
        </p:nvSpPr>
        <p:spPr>
          <a:xfrm>
            <a:off x="2963304" y="400346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B9D70D-9468-4BAE-BA39-EE9CF1074205}"/>
              </a:ext>
            </a:extLst>
          </p:cNvPr>
          <p:cNvSpPr txBox="1"/>
          <p:nvPr/>
        </p:nvSpPr>
        <p:spPr>
          <a:xfrm>
            <a:off x="746247" y="4992330"/>
            <a:ext cx="803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Ознакомиться с ценностями и принципами работы поликлиник пациенты могут: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389972-1E1E-4EB0-AB0E-2210D10FF509}"/>
              </a:ext>
            </a:extLst>
          </p:cNvPr>
          <p:cNvSpPr txBox="1"/>
          <p:nvPr/>
        </p:nvSpPr>
        <p:spPr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стендах в поликлиниках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5F404-C885-40C1-9993-1B00DA2BD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094BFC3-D678-46DA-894B-69B524312180}"/>
              </a:ext>
            </a:extLst>
          </p:cNvPr>
          <p:cNvSpPr txBox="1"/>
          <p:nvPr/>
        </p:nvSpPr>
        <p:spPr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специальных информационных буклетах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C6B393B-919E-4B94-80E9-8070AE687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3FAA50A-3AC8-446D-9103-6604AEEE8FF2}"/>
              </a:ext>
            </a:extLst>
          </p:cNvPr>
          <p:cNvSpPr txBox="1"/>
          <p:nvPr/>
        </p:nvSpPr>
        <p:spPr>
          <a:xfrm>
            <a:off x="4580388" y="5527345"/>
            <a:ext cx="211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электронных письмах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C75C1B2-566B-470D-8B14-6FF0F8112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4230319" y="5583615"/>
            <a:ext cx="237788" cy="24824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9B1FC7F-0562-4DF9-A4DB-2C4D2F2BA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5357" r="21160" b="11512"/>
          <a:stretch/>
        </p:blipFill>
        <p:spPr bwMode="auto">
          <a:xfrm>
            <a:off x="8059465" y="2680919"/>
            <a:ext cx="3996110" cy="344492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Шестиугольник 63">
            <a:extLst>
              <a:ext uri="{FF2B5EF4-FFF2-40B4-BE49-F238E27FC236}">
                <a16:creationId xmlns:a16="http://schemas.microsoft.com/office/drawing/2014/main" id="{F5FAA29E-F708-4788-B558-B2C00C835213}"/>
              </a:ext>
            </a:extLst>
          </p:cNvPr>
          <p:cNvSpPr/>
          <p:nvPr/>
        </p:nvSpPr>
        <p:spPr>
          <a:xfrm>
            <a:off x="7227969" y="360480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Шестиугольник 68">
            <a:extLst>
              <a:ext uri="{FF2B5EF4-FFF2-40B4-BE49-F238E27FC236}">
                <a16:creationId xmlns:a16="http://schemas.microsoft.com/office/drawing/2014/main" id="{B4811467-746B-40C2-B46E-814A20C050A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A045167-84B3-45A8-91F3-CAFC19436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1350" r="24753" b="16532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0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и капитальны</a:t>
            </a:r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ремонт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F27565BC-2C29-44BF-A288-EA84C2B853D8}"/>
              </a:ext>
            </a:extLst>
          </p:cNvPr>
          <p:cNvSpPr/>
          <p:nvPr/>
        </p:nvSpPr>
        <p:spPr>
          <a:xfrm>
            <a:off x="981197" y="1343730"/>
            <a:ext cx="7224806" cy="27160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E16EEE-E3CE-4A57-9B71-BF45466E6484}"/>
              </a:ext>
            </a:extLst>
          </p:cNvPr>
          <p:cNvSpPr txBox="1"/>
          <p:nvPr/>
        </p:nvSpPr>
        <p:spPr>
          <a:xfrm>
            <a:off x="1926530" y="1429059"/>
            <a:ext cx="527985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поликлиник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FB64857-6117-4F05-AF5A-44B947E06C82}"/>
              </a:ext>
            </a:extLst>
          </p:cNvPr>
          <p:cNvGrpSpPr/>
          <p:nvPr/>
        </p:nvGrpSpPr>
        <p:grpSpPr>
          <a:xfrm>
            <a:off x="872916" y="1081710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5E014938-763C-4730-9526-59369CE177F6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2D3C25C7-B5E8-469A-8D97-53929601F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579CF63A-0F51-49BD-9807-9652578F45FE}"/>
              </a:ext>
            </a:extLst>
          </p:cNvPr>
          <p:cNvSpPr/>
          <p:nvPr/>
        </p:nvSpPr>
        <p:spPr>
          <a:xfrm>
            <a:off x="2035987" y="1831687"/>
            <a:ext cx="4863662" cy="6864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9EFE12-E99E-467D-A5A0-E91EF56FCBEE}"/>
              </a:ext>
            </a:extLst>
          </p:cNvPr>
          <p:cNvSpPr txBox="1"/>
          <p:nvPr/>
        </p:nvSpPr>
        <p:spPr>
          <a:xfrm>
            <a:off x="2586752" y="1914685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Закончен самый масштабный проект за всю историю московского здравоохранения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CD38B2-8685-4AFB-8631-2766555E8C01}"/>
              </a:ext>
            </a:extLst>
          </p:cNvPr>
          <p:cNvSpPr txBox="1"/>
          <p:nvPr/>
        </p:nvSpPr>
        <p:spPr>
          <a:xfrm>
            <a:off x="2149978" y="1699241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E0C2F9-9FDD-4889-9BCE-0DD3B94EC908}"/>
              </a:ext>
            </a:extLst>
          </p:cNvPr>
          <p:cNvSpPr txBox="1"/>
          <p:nvPr/>
        </p:nvSpPr>
        <p:spPr>
          <a:xfrm>
            <a:off x="3744580" y="2463721"/>
            <a:ext cx="128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335</a:t>
            </a:r>
            <a:endParaRPr lang="ru-RU" sz="48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C7501D-FD08-4661-BFEB-7E282FA4F5C2}"/>
              </a:ext>
            </a:extLst>
          </p:cNvPr>
          <p:cNvSpPr txBox="1"/>
          <p:nvPr/>
        </p:nvSpPr>
        <p:spPr>
          <a:xfrm>
            <a:off x="3657793" y="3193736"/>
            <a:ext cx="1527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здание поликлиник</a:t>
            </a:r>
            <a:b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капитально отремонтировано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E5993BE-05DE-454E-A17A-2C22C41DBB0A}"/>
              </a:ext>
            </a:extLst>
          </p:cNvPr>
          <p:cNvSpPr txBox="1"/>
          <p:nvPr/>
        </p:nvSpPr>
        <p:spPr>
          <a:xfrm>
            <a:off x="1061509" y="3648393"/>
            <a:ext cx="684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Важный пункт модернизации поликлиник - обновление оборудования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3DF576EE-496E-493F-A2F9-2E4B74DDCFC4}"/>
              </a:ext>
            </a:extLst>
          </p:cNvPr>
          <p:cNvSpPr/>
          <p:nvPr/>
        </p:nvSpPr>
        <p:spPr>
          <a:xfrm>
            <a:off x="976706" y="4416988"/>
            <a:ext cx="8012841" cy="205224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7253D7B-230F-4CAC-BC66-5C36298D38A7}"/>
              </a:ext>
            </a:extLst>
          </p:cNvPr>
          <p:cNvSpPr txBox="1"/>
          <p:nvPr/>
        </p:nvSpPr>
        <p:spPr>
          <a:xfrm>
            <a:off x="1807627" y="4520019"/>
            <a:ext cx="522779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поликлиник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80F3304A-CC6D-4658-B06D-B30A5CC730CB}"/>
              </a:ext>
            </a:extLst>
          </p:cNvPr>
          <p:cNvGrpSpPr/>
          <p:nvPr/>
        </p:nvGrpSpPr>
        <p:grpSpPr>
          <a:xfrm>
            <a:off x="868426" y="4154968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58698F08-E6B3-46FD-BF97-B3CA2D5CCD2E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9BFB71FE-6F1B-4DA9-8522-6619D4BD8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2901" y="1574644"/>
              <a:ext cx="458696" cy="458696"/>
            </a:xfrm>
            <a:prstGeom prst="rect">
              <a:avLst/>
            </a:prstGeom>
            <a:noFill/>
          </p:spPr>
        </p:pic>
      </p:grp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723E6EE8-2DBD-4E75-977D-27C0ACADFF2D}"/>
              </a:ext>
            </a:extLst>
          </p:cNvPr>
          <p:cNvSpPr/>
          <p:nvPr/>
        </p:nvSpPr>
        <p:spPr>
          <a:xfrm>
            <a:off x="1629446" y="5996844"/>
            <a:ext cx="6838990" cy="373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570D044-B891-4BBC-A9C8-2F47AE3F188B}"/>
              </a:ext>
            </a:extLst>
          </p:cNvPr>
          <p:cNvSpPr txBox="1"/>
          <p:nvPr/>
        </p:nvSpPr>
        <p:spPr>
          <a:xfrm>
            <a:off x="1800515" y="6019039"/>
            <a:ext cx="645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Современное цифровое оборудование мирового уровня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9A60E0F-DDBD-4B01-ADFC-DB8D6D6EEE1C}"/>
              </a:ext>
            </a:extLst>
          </p:cNvPr>
          <p:cNvSpPr txBox="1"/>
          <p:nvPr/>
        </p:nvSpPr>
        <p:spPr>
          <a:xfrm>
            <a:off x="1408303" y="4795165"/>
            <a:ext cx="1863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2022 – 2025 год построено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новых зданий,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зданий строятся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55A8264-A0A3-4F9A-9DFF-F8F348B58552}"/>
              </a:ext>
            </a:extLst>
          </p:cNvPr>
          <p:cNvSpPr txBox="1"/>
          <p:nvPr/>
        </p:nvSpPr>
        <p:spPr>
          <a:xfrm>
            <a:off x="1589112" y="5476014"/>
            <a:ext cx="1563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9E46B75-6AF1-4B5B-8939-2A2B3F033FE8}"/>
              </a:ext>
            </a:extLst>
          </p:cNvPr>
          <p:cNvSpPr txBox="1"/>
          <p:nvPr/>
        </p:nvSpPr>
        <p:spPr>
          <a:xfrm>
            <a:off x="2999338" y="4913843"/>
            <a:ext cx="57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Новые подходы для получения качественной медпомощи: 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968358D-0348-44E8-82C5-B95DC4D5DA46}"/>
              </a:ext>
            </a:extLst>
          </p:cNvPr>
          <p:cNvSpPr txBox="1"/>
          <p:nvPr/>
        </p:nvSpPr>
        <p:spPr>
          <a:xfrm>
            <a:off x="4502793" y="5345630"/>
            <a:ext cx="148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цифровые сервисы и новые алгоритмы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B76E18A-FE1D-471E-B413-E4D2FC2E0FE9}"/>
              </a:ext>
            </a:extLst>
          </p:cNvPr>
          <p:cNvSpPr txBox="1"/>
          <p:nvPr/>
        </p:nvSpPr>
        <p:spPr>
          <a:xfrm>
            <a:off x="6991841" y="5296647"/>
            <a:ext cx="118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комфортные условия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Шестиугольник 127">
            <a:extLst>
              <a:ext uri="{FF2B5EF4-FFF2-40B4-BE49-F238E27FC236}">
                <a16:creationId xmlns:a16="http://schemas.microsoft.com/office/drawing/2014/main" id="{1D06B1D5-C488-4ED6-94E7-B404CAE63FFD}"/>
              </a:ext>
            </a:extLst>
          </p:cNvPr>
          <p:cNvSpPr/>
          <p:nvPr/>
        </p:nvSpPr>
        <p:spPr>
          <a:xfrm>
            <a:off x="9431754" y="5104340"/>
            <a:ext cx="1070493" cy="922839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209A02D0-9F4A-4E8D-B609-78BA3F85202D}"/>
              </a:ext>
            </a:extLst>
          </p:cNvPr>
          <p:cNvGrpSpPr/>
          <p:nvPr/>
        </p:nvGrpSpPr>
        <p:grpSpPr>
          <a:xfrm>
            <a:off x="3867078" y="5270253"/>
            <a:ext cx="584092" cy="591012"/>
            <a:chOff x="6217285" y="4406880"/>
            <a:chExt cx="584092" cy="591012"/>
          </a:xfrm>
        </p:grpSpPr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id="{216B7C27-31AA-4725-A822-BFCFB0D03A09}"/>
                </a:ext>
              </a:extLst>
            </p:cNvPr>
            <p:cNvSpPr/>
            <p:nvPr/>
          </p:nvSpPr>
          <p:spPr>
            <a:xfrm>
              <a:off x="6236682" y="4406880"/>
              <a:ext cx="564695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id="{ECAF6815-FA08-44DA-AC01-C8684C830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7285" y="4515829"/>
              <a:ext cx="482063" cy="482063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DAC2E45-D4BB-4FED-9026-21C11C57D034}"/>
              </a:ext>
            </a:extLst>
          </p:cNvPr>
          <p:cNvGrpSpPr/>
          <p:nvPr/>
        </p:nvGrpSpPr>
        <p:grpSpPr>
          <a:xfrm>
            <a:off x="6361680" y="5231697"/>
            <a:ext cx="574110" cy="615104"/>
            <a:chOff x="8517273" y="4402955"/>
            <a:chExt cx="574110" cy="615104"/>
          </a:xfrm>
        </p:grpSpPr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2A09274D-E77A-4D71-ABC8-EDE99741B858}"/>
                </a:ext>
              </a:extLst>
            </p:cNvPr>
            <p:cNvSpPr/>
            <p:nvPr/>
          </p:nvSpPr>
          <p:spPr>
            <a:xfrm>
              <a:off x="8526688" y="4402955"/>
              <a:ext cx="564695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9A97B34A-DCE1-4E16-84D4-97D5B0347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17273" y="4496179"/>
              <a:ext cx="521880" cy="521880"/>
            </a:xfrm>
            <a:prstGeom prst="rect">
              <a:avLst/>
            </a:prstGeom>
          </p:spPr>
        </p:pic>
      </p:grp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5D578C46-A77D-4F30-835D-511DEB6EC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7296" r="3062" b="2971"/>
          <a:stretch>
            <a:fillRect/>
          </a:stretch>
        </p:blipFill>
        <p:spPr bwMode="auto">
          <a:xfrm>
            <a:off x="8599526" y="2031020"/>
            <a:ext cx="3329766" cy="2870486"/>
          </a:xfrm>
          <a:custGeom>
            <a:avLst/>
            <a:gdLst>
              <a:gd name="connsiteX0" fmla="*/ 717622 w 3329766"/>
              <a:gd name="connsiteY0" fmla="*/ 0 h 2870486"/>
              <a:gd name="connsiteX1" fmla="*/ 2612144 w 3329766"/>
              <a:gd name="connsiteY1" fmla="*/ 0 h 2870486"/>
              <a:gd name="connsiteX2" fmla="*/ 3329766 w 3329766"/>
              <a:gd name="connsiteY2" fmla="*/ 1435243 h 2870486"/>
              <a:gd name="connsiteX3" fmla="*/ 2612144 w 3329766"/>
              <a:gd name="connsiteY3" fmla="*/ 2870486 h 2870486"/>
              <a:gd name="connsiteX4" fmla="*/ 717622 w 3329766"/>
              <a:gd name="connsiteY4" fmla="*/ 2870486 h 2870486"/>
              <a:gd name="connsiteX5" fmla="*/ 0 w 3329766"/>
              <a:gd name="connsiteY5" fmla="*/ 1435243 h 28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9766" h="2870486">
                <a:moveTo>
                  <a:pt x="717622" y="0"/>
                </a:moveTo>
                <a:lnTo>
                  <a:pt x="2612144" y="0"/>
                </a:lnTo>
                <a:lnTo>
                  <a:pt x="3329766" y="1435243"/>
                </a:lnTo>
                <a:lnTo>
                  <a:pt x="2612144" y="2870486"/>
                </a:lnTo>
                <a:lnTo>
                  <a:pt x="717622" y="2870486"/>
                </a:lnTo>
                <a:lnTo>
                  <a:pt x="0" y="14352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AD6A4D14-7884-4755-A828-67922DA3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1985" r="24524" b="6257"/>
          <a:stretch>
            <a:fillRect/>
          </a:stretch>
        </p:blipFill>
        <p:spPr bwMode="auto">
          <a:xfrm>
            <a:off x="7413414" y="1434701"/>
            <a:ext cx="1755322" cy="1513209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22" h="1513209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Шестиугольник 124">
            <a:extLst>
              <a:ext uri="{FF2B5EF4-FFF2-40B4-BE49-F238E27FC236}">
                <a16:creationId xmlns:a16="http://schemas.microsoft.com/office/drawing/2014/main" id="{0AE4BE62-F311-47B3-B983-4846441BD192}"/>
              </a:ext>
            </a:extLst>
          </p:cNvPr>
          <p:cNvSpPr/>
          <p:nvPr/>
        </p:nvSpPr>
        <p:spPr>
          <a:xfrm>
            <a:off x="9136880" y="1594116"/>
            <a:ext cx="743720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65DCD497-84F7-4DC3-92B2-3E2FA1CD6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t="8768" r="23875" b="19699"/>
          <a:stretch/>
        </p:blipFill>
        <p:spPr bwMode="auto">
          <a:xfrm>
            <a:off x="10049450" y="4973119"/>
            <a:ext cx="1743226" cy="1502781"/>
          </a:xfrm>
          <a:custGeom>
            <a:avLst/>
            <a:gdLst>
              <a:gd name="connsiteX0" fmla="*/ 375695 w 1743226"/>
              <a:gd name="connsiteY0" fmla="*/ 0 h 1502781"/>
              <a:gd name="connsiteX1" fmla="*/ 1367531 w 1743226"/>
              <a:gd name="connsiteY1" fmla="*/ 0 h 1502781"/>
              <a:gd name="connsiteX2" fmla="*/ 1743226 w 1743226"/>
              <a:gd name="connsiteY2" fmla="*/ 751391 h 1502781"/>
              <a:gd name="connsiteX3" fmla="*/ 1367531 w 1743226"/>
              <a:gd name="connsiteY3" fmla="*/ 1502781 h 1502781"/>
              <a:gd name="connsiteX4" fmla="*/ 375695 w 1743226"/>
              <a:gd name="connsiteY4" fmla="*/ 1502781 h 1502781"/>
              <a:gd name="connsiteX5" fmla="*/ 0 w 1743226"/>
              <a:gd name="connsiteY5" fmla="*/ 751391 h 15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226" h="1502781">
                <a:moveTo>
                  <a:pt x="375695" y="0"/>
                </a:moveTo>
                <a:lnTo>
                  <a:pt x="1367531" y="0"/>
                </a:lnTo>
                <a:lnTo>
                  <a:pt x="1743226" y="751391"/>
                </a:lnTo>
                <a:lnTo>
                  <a:pt x="1367531" y="1502781"/>
                </a:lnTo>
                <a:lnTo>
                  <a:pt x="375695" y="1502781"/>
                </a:lnTo>
                <a:lnTo>
                  <a:pt x="0" y="75139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9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8C044FF5-E3BE-4002-B9A8-A68C4D4A17C2}"/>
              </a:ext>
            </a:extLst>
          </p:cNvPr>
          <p:cNvGrpSpPr/>
          <p:nvPr/>
        </p:nvGrpSpPr>
        <p:grpSpPr>
          <a:xfrm flipH="1" flipV="1">
            <a:off x="-10240" y="0"/>
            <a:ext cx="8738567" cy="602589"/>
            <a:chOff x="3254046" y="4745829"/>
            <a:chExt cx="8934778" cy="1817442"/>
          </a:xfrm>
          <a:solidFill>
            <a:srgbClr val="9FC63B"/>
          </a:solidFill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22C70F5E-4105-42EE-85F4-45683B973A8C}"/>
                </a:ext>
              </a:extLst>
            </p:cNvPr>
            <p:cNvSpPr/>
            <p:nvPr/>
          </p:nvSpPr>
          <p:spPr>
            <a:xfrm rot="10800000">
              <a:off x="3928744" y="4745829"/>
              <a:ext cx="8260080" cy="1817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98027">
                <a:defRPr/>
              </a:pPr>
              <a:r>
                <a:rPr lang="ru-RU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Строительство нового здания детской поликлиники</a:t>
              </a:r>
              <a:endParaRPr lang="en-US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:a16="http://schemas.microsoft.com/office/drawing/2014/main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8027">
                <a:defRPr/>
              </a:pP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864714" y="1018"/>
          <a:ext cx="1358" cy="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Слайд think-cell" r:id="rId4" imgW="360" imgH="360" progId="">
                  <p:embed/>
                </p:oleObj>
              </mc:Choice>
              <mc:Fallback>
                <p:oleObj name="Слайд think-cell" r:id="rId4" imgW="360" imgH="36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14" y="1018"/>
                        <a:ext cx="1358" cy="1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8664" y="6500682"/>
            <a:ext cx="12200665" cy="357319"/>
          </a:xfrm>
          <a:prstGeom prst="rect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824" tIns="34912" rIns="69824" bIns="34912" rtlCol="0" anchor="ctr"/>
          <a:lstStyle/>
          <a:p>
            <a:pPr algn="ctr"/>
            <a:endParaRPr lang="ru-RU"/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 bwMode="gray">
          <a:xfrm>
            <a:off x="506594" y="6584358"/>
            <a:ext cx="82635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dirty="0">
                <a:solidFill>
                  <a:schemeClr val="bg1"/>
                </a:solidFill>
                <a:latin typeface="+mn-lt"/>
              </a:rPr>
              <a:t>Департамент здравоохранения города Москвы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769" y1="32272" x2="32308" y2="45445"/>
                        <a14:foregroundMark x1="66703" y1="31723" x2="66703" y2="46323"/>
                        <a14:foregroundMark x1="66923" y1="66850" x2="53736" y2="68277"/>
                        <a14:foregroundMark x1="43297" y1="70033" x2="34505" y2="62898"/>
                        <a14:foregroundMark x1="50659" y1="56751" x2="49780" y2="56202"/>
                        <a14:foregroundMark x1="68901" y1="55653" x2="64945" y2="61800"/>
                        <a14:foregroundMark x1="29451" y1="53677" x2="69780" y2="62898"/>
                        <a14:foregroundMark x1="35055" y1="26015" x2="67253" y2="24698"/>
                        <a14:foregroundMark x1="70000" y1="30296" x2="70000" y2="57300"/>
                        <a14:foregroundMark x1="29231" y1="28321" x2="30330" y2="60154"/>
                        <a14:foregroundMark x1="28571" y1="59824" x2="50659" y2="73655"/>
                        <a14:foregroundMark x1="68901" y1="71131" x2="50000" y2="70801"/>
                        <a14:foregroundMark x1="53956" y1="63776" x2="46923" y2="52799"/>
                        <a14:foregroundMark x1="51978" y1="66850" x2="49780" y2="62678"/>
                        <a14:foregroundMark x1="29780" y1="26894" x2="34835" y2="25467"/>
                        <a14:foregroundMark x1="70879" y1="27442" x2="61648" y2="25796"/>
                        <a14:foregroundMark x1="68132" y1="54775" x2="66703" y2="50274"/>
                        <a14:foregroundMark x1="70879" y1="66081" x2="68901" y2="68606"/>
                        <a14:foregroundMark x1="36813" y1="62130" x2="32857" y2="56422"/>
                        <a14:foregroundMark x1="29780" y1="62898" x2="29780" y2="68277"/>
                        <a14:foregroundMark x1="40769" y1="72009" x2="31978" y2="70033"/>
                        <a14:foregroundMark x1="45824" y1="66850" x2="41538" y2="60922"/>
                        <a14:foregroundMark x1="49231" y1="29418" x2="33736" y2="31394"/>
                        <a14:foregroundMark x1="46813" y1="51592" x2="46813" y2="51592"/>
                        <a14:foregroundMark x1="46593" y1="50604" x2="48462" y2="40724"/>
                        <a14:foregroundMark x1="50659" y1="45884" x2="50879" y2="46981"/>
                        <a14:foregroundMark x1="50659" y1="53458" x2="53187" y2="48408"/>
                        <a14:foregroundMark x1="62308" y1="42920" x2="61538" y2="36004"/>
                        <a14:foregroundMark x1="44396" y1="34468" x2="37473" y2="41932"/>
                        <a14:foregroundMark x1="56703" y1="28760" x2="46923" y2="32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54" y="6483634"/>
            <a:ext cx="550960" cy="41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165" y="713738"/>
            <a:ext cx="6165348" cy="543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193">
              <a:lnSpc>
                <a:spcPct val="107000"/>
              </a:lnSpc>
              <a:spcBef>
                <a:spcPts val="229"/>
              </a:spcBef>
              <a:defRPr/>
            </a:pP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Комфортная, продуманная до мелочей, среда для посетителей и персонала:</a:t>
            </a:r>
          </a:p>
          <a:p>
            <a:pPr marL="356391" indent="-218199">
              <a:lnSpc>
                <a:spcPct val="107000"/>
              </a:lnSpc>
              <a:spcBef>
                <a:spcPts val="229"/>
              </a:spcBef>
              <a:buFontTx/>
              <a:buChar char="-"/>
              <a:defRPr/>
            </a:pPr>
            <a:r>
              <a:rPr lang="ru-RU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Теплая, отапливаемая колясочная;</a:t>
            </a:r>
          </a:p>
          <a:p>
            <a:pPr marL="356391" indent="-218199">
              <a:lnSpc>
                <a:spcPct val="107000"/>
              </a:lnSpc>
              <a:spcBef>
                <a:spcPts val="229"/>
              </a:spcBef>
              <a:buFontTx/>
              <a:buChar char="-"/>
              <a:defRPr/>
            </a:pPr>
            <a:r>
              <a:rPr lang="ru-RU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центрального кондиционирования помещений, рассчитанная на поддержание</a:t>
            </a:r>
            <a:r>
              <a:rPr lang="en-US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комфортных условия пребывания при температуры окружающего воздуха до +35°С с системой очистки и обеззараживания;</a:t>
            </a:r>
          </a:p>
          <a:p>
            <a:pPr marL="356391" indent="-218199">
              <a:lnSpc>
                <a:spcPct val="107000"/>
              </a:lnSpc>
              <a:spcBef>
                <a:spcPts val="229"/>
              </a:spcBef>
              <a:buFontTx/>
              <a:buChar char="-"/>
              <a:defRPr/>
            </a:pPr>
            <a:r>
              <a:rPr lang="ru-RU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Лифты в медицинском исполнении с частотным регулированием привода без машинного отделения, с учетом доступности для маломобильных пациентов и, при необходимости, для перевозки пожарных подразделений;</a:t>
            </a:r>
          </a:p>
          <a:p>
            <a:pPr marL="356391" indent="-218199">
              <a:lnSpc>
                <a:spcPct val="107000"/>
              </a:lnSpc>
              <a:spcBef>
                <a:spcPts val="229"/>
              </a:spcBef>
              <a:buFontTx/>
              <a:buChar char="-"/>
              <a:defRPr/>
            </a:pPr>
            <a:r>
              <a:rPr lang="ru-RU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Буфет для посетителей и персонала;</a:t>
            </a:r>
          </a:p>
          <a:p>
            <a:pPr marL="356391" indent="-218199">
              <a:lnSpc>
                <a:spcPct val="107000"/>
              </a:lnSpc>
              <a:spcBef>
                <a:spcPts val="229"/>
              </a:spcBef>
              <a:buFontTx/>
              <a:buChar char="-"/>
              <a:defRPr/>
            </a:pPr>
            <a:r>
              <a:rPr lang="ru-RU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Игровые зоны, совмещающие один или несколько модулей: зону хранения (различные стеллажи и шкафы для творческих материалов, уголок настольных игр и рисования (отдельные столы со стульями) с мягкими игровыми блоками, столами и стульями для настольных игр;</a:t>
            </a:r>
          </a:p>
          <a:p>
            <a:pPr marL="356391" indent="-218199">
              <a:lnSpc>
                <a:spcPct val="107000"/>
              </a:lnSpc>
              <a:spcBef>
                <a:spcPts val="229"/>
              </a:spcBef>
              <a:buFontTx/>
              <a:buChar char="-"/>
              <a:defRPr/>
            </a:pPr>
            <a:r>
              <a:rPr lang="ru-RU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Приятным дополнением служит </a:t>
            </a:r>
            <a:r>
              <a:rPr lang="ru-RU" sz="15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вайфай</a:t>
            </a:r>
            <a:r>
              <a:rPr lang="ru-RU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также розетки для зарядки мобильных устройств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3AB401-0EBA-031A-4D96-82A0CC314D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7" y="612918"/>
            <a:ext cx="5389787" cy="29009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528778-23F5-F7D8-BB1C-A3E27C74EE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14" y="3561527"/>
            <a:ext cx="5389787" cy="29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9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334FB-BFE7-EB4F-8F5B-271754DD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9" y="426852"/>
            <a:ext cx="6988629" cy="12739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doni MT Black" panose="02070A03080606020203" pitchFamily="18" charset="0"/>
              </a:rPr>
              <a:t>ГБУЗ ”ДГП</a:t>
            </a:r>
            <a:r>
              <a:rPr lang="ru-RU" dirty="0">
                <a:latin typeface="Bodoni MT Black" panose="02070A03080606020203" pitchFamily="18" charset="0"/>
              </a:rPr>
              <a:t>130</a:t>
            </a:r>
            <a:r>
              <a:rPr lang="en-US" dirty="0">
                <a:latin typeface="Bodoni MT Black" panose="02070A03080606020203" pitchFamily="18" charset="0"/>
              </a:rPr>
              <a:t> ДЗМ”</a:t>
            </a:r>
            <a:br>
              <a:rPr lang="en-US" dirty="0">
                <a:latin typeface="Bodoni MT Black" panose="02070A03080606020203" pitchFamily="18" charset="0"/>
              </a:rPr>
            </a:br>
            <a:r>
              <a:rPr lang="ru-RU" dirty="0">
                <a:latin typeface="Bodoni MT Black" panose="02070A03080606020203" pitchFamily="18" charset="0"/>
              </a:rPr>
              <a:t>Елисов Виктор Николаевич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91703C-4178-D444-B7A9-C02D685C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2228851"/>
            <a:ext cx="4659086" cy="4079607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algn="ctr"/>
            <a:r>
              <a:rPr lang="ru-RU" sz="2000" b="1" dirty="0"/>
              <a:t>В период пандемии информация в интернете становится самой доступной. 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Наша поликлиника представлена в социальных сетях.</a:t>
            </a:r>
          </a:p>
          <a:p>
            <a:pPr algn="ctr"/>
            <a:r>
              <a:rPr lang="ru-RU" sz="2000" b="1" dirty="0"/>
              <a:t>Мы идём в ногу со временем, стараемся предоставлять объективную, полезную информацию на своих страницах и всегда готовы ответить на ваши вопросы и комментарии.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Подписывайтесь на страницы поликлиники!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4281D1E-A33D-4B29-A50D-EEE261A79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6" y="2276872"/>
            <a:ext cx="7044981" cy="3960440"/>
          </a:xfrm>
        </p:spPr>
      </p:pic>
    </p:spTree>
    <p:extLst>
      <p:ext uri="{BB962C8B-B14F-4D97-AF65-F5344CB8AC3E}">
        <p14:creationId xmlns:p14="http://schemas.microsoft.com/office/powerpoint/2010/main" val="2137959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468247A6-08C7-41A1-892D-96162113E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32656"/>
            <a:ext cx="5781675" cy="32385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EB597F-BCFD-446B-87D5-AD493EAA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036C44-7306-4CA7-9903-2E57AC0A8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9" y="3717032"/>
            <a:ext cx="2089706" cy="11783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9761A3-5D20-4058-ADD0-5C858FDFD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9" y="3717032"/>
            <a:ext cx="2160240" cy="12181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1B908D-FBDA-4D7F-9A06-27643CB85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9" y="3714592"/>
            <a:ext cx="2160240" cy="12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2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8C044FF5-E3BE-4002-B9A8-A68C4D4A17C2}"/>
              </a:ext>
            </a:extLst>
          </p:cNvPr>
          <p:cNvGrpSpPr/>
          <p:nvPr/>
        </p:nvGrpSpPr>
        <p:grpSpPr>
          <a:xfrm flipH="1" flipV="1">
            <a:off x="-7891" y="-4907"/>
            <a:ext cx="8738567" cy="602589"/>
            <a:chOff x="3254046" y="4745829"/>
            <a:chExt cx="8934778" cy="1817442"/>
          </a:xfrm>
          <a:solidFill>
            <a:srgbClr val="9FC63B"/>
          </a:solidFill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22C70F5E-4105-42EE-85F4-45683B973A8C}"/>
                </a:ext>
              </a:extLst>
            </p:cNvPr>
            <p:cNvSpPr/>
            <p:nvPr/>
          </p:nvSpPr>
          <p:spPr>
            <a:xfrm>
              <a:off x="3928744" y="4745830"/>
              <a:ext cx="8260080" cy="1817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8027">
                <a:defRPr/>
              </a:pP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:a16="http://schemas.microsoft.com/office/drawing/2014/main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8027">
                <a:defRPr/>
              </a:pP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864714" y="1018"/>
          <a:ext cx="1358" cy="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Слайд think-cell" r:id="rId5" imgW="180" imgH="180" progId="TCLayout.ActiveDocument.1">
                  <p:embed/>
                </p:oleObj>
              </mc:Choice>
              <mc:Fallback>
                <p:oleObj name="Слайд think-cell" r:id="rId5" imgW="180" imgH="18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64714" y="1018"/>
                        <a:ext cx="1358" cy="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8664" y="6500682"/>
            <a:ext cx="12200665" cy="357319"/>
          </a:xfrm>
          <a:prstGeom prst="rect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824" tIns="34912" rIns="69824" bIns="34912" rtlCol="0" anchor="ctr"/>
          <a:lstStyle/>
          <a:p>
            <a:pPr algn="ctr"/>
            <a:endParaRPr lang="ru-RU" dirty="0"/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 bwMode="gray">
          <a:xfrm>
            <a:off x="506594" y="6576212"/>
            <a:ext cx="82635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dirty="0">
                <a:solidFill>
                  <a:schemeClr val="bg1"/>
                </a:solidFill>
                <a:latin typeface="+mn-lt"/>
              </a:rPr>
              <a:t>Департамент здравоохранения города Москвы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769" y1="32272" x2="32308" y2="45445"/>
                        <a14:foregroundMark x1="66703" y1="31723" x2="66703" y2="46323"/>
                        <a14:foregroundMark x1="66923" y1="66850" x2="53736" y2="68277"/>
                        <a14:foregroundMark x1="43297" y1="70033" x2="34505" y2="62898"/>
                        <a14:foregroundMark x1="50659" y1="56751" x2="49780" y2="56202"/>
                        <a14:foregroundMark x1="68901" y1="55653" x2="64945" y2="61800"/>
                        <a14:foregroundMark x1="29451" y1="53677" x2="69780" y2="62898"/>
                        <a14:foregroundMark x1="35055" y1="26015" x2="67253" y2="24698"/>
                        <a14:foregroundMark x1="70000" y1="30296" x2="70000" y2="57300"/>
                        <a14:foregroundMark x1="29231" y1="28321" x2="30330" y2="60154"/>
                        <a14:foregroundMark x1="28571" y1="59824" x2="50659" y2="73655"/>
                        <a14:foregroundMark x1="68901" y1="71131" x2="50000" y2="70801"/>
                        <a14:foregroundMark x1="53956" y1="63776" x2="46923" y2="52799"/>
                        <a14:foregroundMark x1="51978" y1="66850" x2="49780" y2="62678"/>
                        <a14:foregroundMark x1="29780" y1="26894" x2="34835" y2="25467"/>
                        <a14:foregroundMark x1="70879" y1="27442" x2="61648" y2="25796"/>
                        <a14:foregroundMark x1="68132" y1="54775" x2="66703" y2="50274"/>
                        <a14:foregroundMark x1="70879" y1="66081" x2="68901" y2="68606"/>
                        <a14:foregroundMark x1="36813" y1="62130" x2="32857" y2="56422"/>
                        <a14:foregroundMark x1="29780" y1="62898" x2="29780" y2="68277"/>
                        <a14:foregroundMark x1="40769" y1="72009" x2="31978" y2="70033"/>
                        <a14:foregroundMark x1="45824" y1="66850" x2="41538" y2="60922"/>
                        <a14:foregroundMark x1="49231" y1="29418" x2="33736" y2="31394"/>
                        <a14:foregroundMark x1="46813" y1="51592" x2="46813" y2="51592"/>
                        <a14:foregroundMark x1="46593" y1="50604" x2="48462" y2="40724"/>
                        <a14:foregroundMark x1="50659" y1="45884" x2="50879" y2="46981"/>
                        <a14:foregroundMark x1="50659" y1="53458" x2="53187" y2="48408"/>
                        <a14:foregroundMark x1="62308" y1="42920" x2="61538" y2="36004"/>
                        <a14:foregroundMark x1="44396" y1="34468" x2="37473" y2="41932"/>
                        <a14:foregroundMark x1="56703" y1="28760" x2="46923" y2="32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54" y="6475488"/>
            <a:ext cx="550960" cy="413673"/>
          </a:xfrm>
          <a:prstGeom prst="rect">
            <a:avLst/>
          </a:prstGeom>
        </p:spPr>
      </p:pic>
      <p:sp>
        <p:nvSpPr>
          <p:cNvPr id="54" name="Прямоугольник 31">
            <a:extLst>
              <a:ext uri="{FF2B5EF4-FFF2-40B4-BE49-F238E27FC236}">
                <a16:creationId xmlns:a16="http://schemas.microsoft.com/office/drawing/2014/main" id="{27DED578-B753-4908-AB1F-2780AD628A51}"/>
              </a:ext>
            </a:extLst>
          </p:cNvPr>
          <p:cNvSpPr/>
          <p:nvPr/>
        </p:nvSpPr>
        <p:spPr>
          <a:xfrm>
            <a:off x="84404" y="180974"/>
            <a:ext cx="8057464" cy="366869"/>
          </a:xfrm>
          <a:prstGeom prst="rect">
            <a:avLst/>
          </a:prstGeom>
        </p:spPr>
        <p:txBody>
          <a:bodyPr wrap="square" lIns="69824" tIns="34912" rIns="69824" bIns="34912">
            <a:spAutoFit/>
          </a:bodyPr>
          <a:lstStyle/>
          <a:p>
            <a:pPr marL="138193">
              <a:lnSpc>
                <a:spcPct val="107000"/>
              </a:lnSpc>
              <a:spcBef>
                <a:spcPts val="229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НАШЕЙ ПОЛИКЛИНИКЕ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3DB576D-F473-4428-94DF-1E9C6157E9EC}"/>
              </a:ext>
            </a:extLst>
          </p:cNvPr>
          <p:cNvSpPr/>
          <p:nvPr/>
        </p:nvSpPr>
        <p:spPr>
          <a:xfrm>
            <a:off x="8070794" y="3414202"/>
            <a:ext cx="3016364" cy="1177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824" tIns="34912" rIns="69824" bIns="34912"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2AA04D-A62D-449D-8298-4BB66BFCC33C}"/>
              </a:ext>
            </a:extLst>
          </p:cNvPr>
          <p:cNvSpPr txBox="1"/>
          <p:nvPr/>
        </p:nvSpPr>
        <p:spPr>
          <a:xfrm>
            <a:off x="8582195" y="3295753"/>
            <a:ext cx="1993571" cy="347505"/>
          </a:xfrm>
          <a:prstGeom prst="rect">
            <a:avLst/>
          </a:prstGeom>
          <a:noFill/>
        </p:spPr>
        <p:txBody>
          <a:bodyPr wrap="none" lIns="69824" tIns="34912" rIns="69824" bIns="34912" rtlCol="0">
            <a:spAutoFit/>
          </a:bodyPr>
          <a:lstStyle/>
          <a:p>
            <a:pPr algn="ctr"/>
            <a:r>
              <a:rPr lang="ru-RU" dirty="0"/>
              <a:t>Фото поликлиники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415" y="759051"/>
            <a:ext cx="7113761" cy="4687154"/>
          </a:xfrm>
          <a:prstGeom prst="rect">
            <a:avLst/>
          </a:prstGeom>
        </p:spPr>
        <p:txBody>
          <a:bodyPr wrap="square" lIns="69824" tIns="34912" rIns="69824" bIns="34912">
            <a:spAutoFit/>
          </a:bodyPr>
          <a:lstStyle/>
          <a:p>
            <a:pPr algn="just" defTabSz="698236"/>
            <a:r>
              <a:rPr lang="ru-RU" sz="1500" b="1" kern="0" dirty="0">
                <a:solidFill>
                  <a:srgbClr val="002960"/>
                </a:solidFill>
                <a:latin typeface="Arial"/>
                <a:ea typeface="+mj-ea"/>
                <a:cs typeface="+mj-cs"/>
              </a:rPr>
              <a:t>На территории района Фили-Давыдково развернуто 1 подразделение Государственного бюджетного учреждения здравоохранения города Москвы «Детская городская поликлиника № 130 Департамента здравоохранения города Москвы»</a:t>
            </a:r>
            <a:br>
              <a:rPr lang="ru-RU" sz="1500" b="1" kern="0" dirty="0">
                <a:solidFill>
                  <a:srgbClr val="002960"/>
                </a:solidFill>
                <a:latin typeface="Arial"/>
                <a:ea typeface="+mj-ea"/>
                <a:cs typeface="+mj-cs"/>
              </a:rPr>
            </a:br>
            <a:r>
              <a:rPr lang="ru-RU" sz="1500" b="1" kern="0" dirty="0">
                <a:solidFill>
                  <a:srgbClr val="002960"/>
                </a:solidFill>
                <a:latin typeface="Arial"/>
                <a:ea typeface="+mj-ea"/>
                <a:cs typeface="+mj-cs"/>
              </a:rPr>
              <a:t>-  филиал №2: ул. Пивченкова д. 9</a:t>
            </a:r>
          </a:p>
          <a:p>
            <a:pPr algn="just" defTabSz="698236"/>
            <a:r>
              <a:rPr lang="ru-RU" sz="1500" b="1" kern="0" dirty="0">
                <a:solidFill>
                  <a:srgbClr val="002960"/>
                </a:solidFill>
                <a:latin typeface="Arial"/>
                <a:ea typeface="+mj-ea"/>
                <a:cs typeface="+mj-cs"/>
              </a:rPr>
              <a:t> (здание открыто после капитального ремонта 05.06.2023)</a:t>
            </a:r>
          </a:p>
          <a:p>
            <a:pPr algn="just" defTabSz="698236"/>
            <a:endParaRPr lang="ru-RU" sz="1500" b="1" kern="0" dirty="0">
              <a:solidFill>
                <a:srgbClr val="002960"/>
              </a:solidFill>
              <a:latin typeface="Arial"/>
              <a:ea typeface="+mj-ea"/>
              <a:cs typeface="+mj-cs"/>
            </a:endParaRPr>
          </a:p>
          <a:p>
            <a:pPr algn="just" defTabSz="698236"/>
            <a:r>
              <a:rPr lang="ru-RU" sz="1500" b="1" kern="0" dirty="0">
                <a:solidFill>
                  <a:srgbClr val="002960"/>
                </a:solidFill>
                <a:latin typeface="Arial"/>
                <a:ea typeface="+mj-ea"/>
                <a:cs typeface="+mj-cs"/>
              </a:rPr>
              <a:t>Учреждение оказывает медицинскую помощь детям от 0 до 18 лет в рамках Территориальной программы обязательного медицинского страхования города Москвы. </a:t>
            </a:r>
          </a:p>
          <a:p>
            <a:pPr algn="just" defTabSz="698236"/>
            <a:r>
              <a:rPr lang="ru-RU" sz="1500" b="1" kern="0" dirty="0">
                <a:solidFill>
                  <a:srgbClr val="002960"/>
                </a:solidFill>
                <a:latin typeface="Arial"/>
                <a:ea typeface="+mj-ea"/>
                <a:cs typeface="+mj-cs"/>
              </a:rPr>
              <a:t>Оказывает плановую и неотложную медицинскую помощь детскому населению</a:t>
            </a:r>
          </a:p>
          <a:p>
            <a:pPr algn="just" defTabSz="698236"/>
            <a:r>
              <a:rPr lang="ru-RU" sz="1500" b="1" kern="0" dirty="0">
                <a:solidFill>
                  <a:srgbClr val="002960"/>
                </a:solidFill>
                <a:latin typeface="Arial"/>
              </a:rPr>
              <a:t>В структуру  </a:t>
            </a:r>
            <a:r>
              <a:rPr lang="ru-RU" sz="1500" b="1" kern="0" dirty="0">
                <a:solidFill>
                  <a:srgbClr val="FF0000"/>
                </a:solidFill>
                <a:latin typeface="Arial"/>
              </a:rPr>
              <a:t>филиала №2</a:t>
            </a:r>
            <a:r>
              <a:rPr lang="ru-RU" sz="1500" b="1" kern="0" dirty="0">
                <a:solidFill>
                  <a:srgbClr val="002960"/>
                </a:solidFill>
                <a:latin typeface="Arial"/>
              </a:rPr>
              <a:t> </a:t>
            </a:r>
            <a:r>
              <a:rPr lang="ru-RU" sz="1500" b="1" kern="0" dirty="0">
                <a:solidFill>
                  <a:srgbClr val="FF0000"/>
                </a:solidFill>
                <a:latin typeface="Arial"/>
              </a:rPr>
              <a:t>ГБУЗ «ДГП № 130 ДЗМ» </a:t>
            </a:r>
            <a:r>
              <a:rPr lang="ru-RU" sz="1500" b="1" kern="0" dirty="0">
                <a:solidFill>
                  <a:srgbClr val="002960"/>
                </a:solidFill>
                <a:latin typeface="Arial"/>
              </a:rPr>
              <a:t>входят</a:t>
            </a:r>
          </a:p>
          <a:p>
            <a:pPr algn="just" defTabSz="698236"/>
            <a:r>
              <a:rPr lang="ru-RU" sz="1500" b="1" kern="0" dirty="0">
                <a:solidFill>
                  <a:srgbClr val="002960"/>
                </a:solidFill>
                <a:latin typeface="Arial"/>
              </a:rPr>
              <a:t> следующие подразделения:</a:t>
            </a:r>
          </a:p>
          <a:p>
            <a:pPr algn="just" defTabSz="698236"/>
            <a:r>
              <a:rPr lang="ru-RU" sz="1500" b="1" kern="0" dirty="0">
                <a:solidFill>
                  <a:srgbClr val="002960"/>
                </a:solidFill>
                <a:latin typeface="Arial"/>
              </a:rPr>
              <a:t>-    педиатрическое отделение,</a:t>
            </a:r>
          </a:p>
          <a:p>
            <a:pPr algn="just" defTabSz="698236"/>
            <a:r>
              <a:rPr lang="ru-RU" sz="1500" b="1" kern="0" dirty="0">
                <a:solidFill>
                  <a:srgbClr val="002960"/>
                </a:solidFill>
                <a:latin typeface="Arial"/>
              </a:rPr>
              <a:t>-    отделение профилактики №2;</a:t>
            </a:r>
          </a:p>
          <a:p>
            <a:pPr marL="261838" indent="-261838" algn="just" defTabSz="698236">
              <a:buFontTx/>
              <a:buChar char="-"/>
            </a:pPr>
            <a:r>
              <a:rPr lang="ru-RU" sz="1500" b="1" kern="0" dirty="0">
                <a:solidFill>
                  <a:srgbClr val="002960"/>
                </a:solidFill>
                <a:latin typeface="Arial"/>
              </a:rPr>
              <a:t>Хирургический кабинет, кабинет врача-ортопеда-травматолога Неврологический, офтальмологический и оториноларингологический кабинеты;</a:t>
            </a:r>
          </a:p>
          <a:p>
            <a:pPr marL="285750" indent="-285750" algn="just" defTabSz="698236">
              <a:buFontTx/>
              <a:buChar char="-"/>
            </a:pPr>
            <a:r>
              <a:rPr lang="ru-RU" sz="1500" b="1" kern="0" dirty="0">
                <a:solidFill>
                  <a:srgbClr val="002960"/>
                </a:solidFill>
                <a:latin typeface="Arial"/>
              </a:rPr>
              <a:t>Кабинеты медицинской реабилитации;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41DD55-1245-4C7E-1056-BDB7773B06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26" y="190754"/>
            <a:ext cx="3942487" cy="26287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859461-8947-0D5D-9C00-578048CB8D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26" y="2964895"/>
            <a:ext cx="3942487" cy="26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154565" y="-117860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151784" y="1349682"/>
            <a:ext cx="1584176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35030" y="1323177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83094" y="1285023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130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130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130 </a:t>
            </a:r>
          </a:p>
          <a:p>
            <a:r>
              <a:rPr lang="ru-RU" sz="1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130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691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Рублёво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462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319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302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463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13 879</a:t>
            </a:r>
          </a:p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9 897</a:t>
            </a:r>
          </a:p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10 908</a:t>
            </a:r>
          </a:p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15 771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2 486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          </a:t>
            </a:r>
            <a:r>
              <a:rPr lang="ru-RU" sz="16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         </a:t>
            </a: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району Фили-Давыдково</a:t>
            </a: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1690866686"/>
              </p:ext>
            </p:extLst>
          </p:nvPr>
        </p:nvGraphicFramePr>
        <p:xfrm>
          <a:off x="2102211" y="5085184"/>
          <a:ext cx="4209813" cy="168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839416" y="5469362"/>
            <a:ext cx="1919668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52 941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8" y="4097991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4760820"/>
            <a:ext cx="1678348" cy="1150221"/>
          </a:xfrm>
          <a:prstGeom prst="rect">
            <a:avLst/>
          </a:prstGeom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10236422" y="5911041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10 908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797374764"/>
              </p:ext>
            </p:extLst>
          </p:nvPr>
        </p:nvGraphicFramePr>
        <p:xfrm>
          <a:off x="5791293" y="4941168"/>
          <a:ext cx="4209813" cy="168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8730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7AFF2-A726-8B4B-981A-B22C3C2B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dirty="0" err="1">
                <a:latin typeface="Bodoni MT Black" panose="02070A03080606020203" pitchFamily="18" charset="0"/>
              </a:rPr>
              <a:t>Медицинское</a:t>
            </a:r>
            <a:r>
              <a:rPr lang="en-US" sz="3400" dirty="0">
                <a:latin typeface="Bodoni MT Black" panose="02070A03080606020203" pitchFamily="18" charset="0"/>
              </a:rPr>
              <a:t> </a:t>
            </a:r>
            <a:r>
              <a:rPr lang="en-US" sz="3400" dirty="0" err="1">
                <a:latin typeface="Bodoni MT Black" panose="02070A03080606020203" pitchFamily="18" charset="0"/>
              </a:rPr>
              <a:t>наблюдение</a:t>
            </a:r>
            <a:r>
              <a:rPr lang="en-US" sz="3400" dirty="0">
                <a:latin typeface="Bodoni MT Black" panose="02070A03080606020203" pitchFamily="18" charset="0"/>
              </a:rPr>
              <a:t> и </a:t>
            </a:r>
            <a:r>
              <a:rPr lang="en-US" sz="3400" dirty="0" err="1">
                <a:latin typeface="Bodoni MT Black" panose="02070A03080606020203" pitchFamily="18" charset="0"/>
              </a:rPr>
              <a:t>вакцинация</a:t>
            </a:r>
            <a:r>
              <a:rPr lang="en-US" sz="3400" dirty="0">
                <a:latin typeface="Bodoni MT Black" panose="02070A03080606020203" pitchFamily="18" charset="0"/>
              </a:rPr>
              <a:t> </a:t>
            </a:r>
            <a:r>
              <a:rPr lang="en-US" sz="3400" dirty="0" err="1">
                <a:latin typeface="Bodoni MT Black" panose="02070A03080606020203" pitchFamily="18" charset="0"/>
              </a:rPr>
              <a:t>новорожденных</a:t>
            </a:r>
            <a:r>
              <a:rPr lang="en-US" sz="3400" dirty="0">
                <a:latin typeface="Bodoni MT Black" panose="02070A03080606020203" pitchFamily="18" charset="0"/>
              </a:rPr>
              <a:t>  - </a:t>
            </a:r>
            <a:r>
              <a:rPr lang="ru-RU" sz="3400" dirty="0">
                <a:latin typeface="Bodoni MT Black" panose="02070A03080606020203" pitchFamily="18" charset="0"/>
              </a:rPr>
              <a:t>1 978ребенок</a:t>
            </a:r>
            <a:endParaRPr lang="ru-RU" sz="3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1E2474-616E-9F4E-AAB4-D425EA23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F0C940-7333-4EF0-A081-330DB144523E}"/>
              </a:ext>
            </a:extLst>
          </p:cNvPr>
          <p:cNvSpPr/>
          <p:nvPr/>
        </p:nvSpPr>
        <p:spPr>
          <a:xfrm>
            <a:off x="838200" y="5877271"/>
            <a:ext cx="4354286" cy="5643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E3213D-6C89-4749-82B0-B713BE76BFE2}"/>
              </a:ext>
            </a:extLst>
          </p:cNvPr>
          <p:cNvSpPr/>
          <p:nvPr/>
        </p:nvSpPr>
        <p:spPr>
          <a:xfrm>
            <a:off x="6588018" y="5877271"/>
            <a:ext cx="4548542" cy="5760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30CE7A-DE92-403D-8A65-63580F5EE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0947"/>
            <a:ext cx="3809899" cy="47251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101F18-20B6-4AC7-BCE7-F93E25436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656198"/>
            <a:ext cx="663474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5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5650351" y="1021063"/>
            <a:ext cx="610677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605852" y="549275"/>
            <a:ext cx="5890822" cy="541655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2025 году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605852" y="549275"/>
            <a:ext cx="589082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008893506"/>
              </p:ext>
            </p:extLst>
          </p:nvPr>
        </p:nvGraphicFramePr>
        <p:xfrm>
          <a:off x="5735960" y="1083025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5735960" y="1340768"/>
            <a:ext cx="3170742" cy="1535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всего- 165 430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Профилактических- 110 510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заболеванию: 54 920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05852" y="2636912"/>
            <a:ext cx="2794404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551263" y="2636912"/>
            <a:ext cx="276499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879976" y="2708920"/>
            <a:ext cx="2304256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760297" y="2708920"/>
            <a:ext cx="2447946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665005066"/>
              </p:ext>
            </p:extLst>
          </p:nvPr>
        </p:nvGraphicFramePr>
        <p:xfrm>
          <a:off x="5252360" y="3044349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103271650"/>
              </p:ext>
            </p:extLst>
          </p:nvPr>
        </p:nvGraphicFramePr>
        <p:xfrm>
          <a:off x="8551263" y="2988798"/>
          <a:ext cx="2760584" cy="326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906702" y="5317367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35960" y="6315477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детскому населению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6" y="-90476"/>
            <a:ext cx="5565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8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25364" y="404664"/>
            <a:ext cx="11424667" cy="23779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829472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находящиеся в ГКУ ЦСПР «Дом Детей» ДТиСЗН </a:t>
            </a:r>
            <a:r>
              <a:rPr lang="ru-RU" sz="3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г.Москвы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7" y="1556792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556792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060387646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год с 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156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156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8156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- 100%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дети находятся под диспансерным наблюдением врачей-специалистов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573054"/>
            <a:ext cx="6456040" cy="60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7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888088" y="-193183"/>
            <a:ext cx="5303912" cy="71146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Рентгеновский комплекс 	3 ед. (1 ед.)</a:t>
            </a:r>
          </a:p>
          <a:p>
            <a:pPr lvl="0">
              <a:lnSpc>
                <a:spcPct val="130000"/>
              </a:lnSpc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			14 ед. (2 ед.)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</a:t>
            </a:r>
            <a:r>
              <a:rPr lang="ru-RU" sz="1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3 ед. (1 ед.)</a:t>
            </a:r>
          </a:p>
          <a:p>
            <a:pPr lvl="0">
              <a:lnSpc>
                <a:spcPct val="130000"/>
              </a:lnSpc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 			3 ед. (1 ед.)</a:t>
            </a:r>
          </a:p>
          <a:p>
            <a:pPr lvl="0">
              <a:lnSpc>
                <a:spcPct val="130000"/>
              </a:lnSpc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Эхоэнцефалографов	4 ед.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07192" y="535211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2025 года (Фили-Давыдково)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79376" y="1669262"/>
            <a:ext cx="11171233" cy="335610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609802" y="1124744"/>
          <a:ext cx="339796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076813" y="1083135"/>
          <a:ext cx="3600400" cy="425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7618161" y="1412776"/>
          <a:ext cx="3590407" cy="371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559496" y="2595662"/>
            <a:ext cx="1152053" cy="905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36,50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ставки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150677" y="2595663"/>
            <a:ext cx="1326267" cy="905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25,5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832304" y="2852937"/>
            <a:ext cx="132626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76,25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2025 год было принято на работу 21 медицинский работник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07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27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46C9C4D-373B-452E-8543-D38BDA469A94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858AE4-408A-4B2B-8F85-64372B8EE7E7}"/>
              </a:ext>
            </a:extLst>
          </p:cNvPr>
          <p:cNvSpPr txBox="1"/>
          <p:nvPr/>
        </p:nvSpPr>
        <p:spPr>
          <a:xfrm>
            <a:off x="933863" y="2431806"/>
            <a:ext cx="19129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Кадровый центр -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7F27EF-EE47-442E-9F8A-43272E94C525}"/>
              </a:ext>
            </a:extLst>
          </p:cNvPr>
          <p:cNvSpPr txBox="1"/>
          <p:nvPr/>
        </p:nvSpPr>
        <p:spPr>
          <a:xfrm>
            <a:off x="950367" y="3079237"/>
            <a:ext cx="3135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уникальная площадка, которая дает возможность специалистам получать теоретические и практические навыки и знания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id="{6B86AC17-2ACE-4B6D-9AB7-B6E2EC57C8A7}"/>
              </a:ext>
            </a:extLst>
          </p:cNvPr>
          <p:cNvSpPr/>
          <p:nvPr/>
        </p:nvSpPr>
        <p:spPr>
          <a:xfrm>
            <a:off x="1045782" y="4522485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CB4726-952A-4149-BF68-2E9FAF6B7253}"/>
              </a:ext>
            </a:extLst>
          </p:cNvPr>
          <p:cNvSpPr txBox="1"/>
          <p:nvPr/>
        </p:nvSpPr>
        <p:spPr>
          <a:xfrm>
            <a:off x="1180985" y="4578059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1100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единиц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A325B8-54EE-4B81-B359-EEA1B363144D}"/>
              </a:ext>
            </a:extLst>
          </p:cNvPr>
          <p:cNvSpPr txBox="1"/>
          <p:nvPr/>
        </p:nvSpPr>
        <p:spPr>
          <a:xfrm>
            <a:off x="1442335" y="4935123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современного медицинского и </a:t>
            </a:r>
            <a:r>
              <a:rPr lang="ru-RU" sz="12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симуляционного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оборудования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C943A7B-63CC-4AEF-A746-A21F0D615B7A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A687D8-8EF3-48D9-BE0E-702E31539728}"/>
              </a:ext>
            </a:extLst>
          </p:cNvPr>
          <p:cNvSpPr txBox="1"/>
          <p:nvPr/>
        </p:nvSpPr>
        <p:spPr>
          <a:xfrm>
            <a:off x="4480836" y="2431806"/>
            <a:ext cx="268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F3B523-3912-46C9-9127-9C2D3A41DBDA}"/>
              </a:ext>
            </a:extLst>
          </p:cNvPr>
          <p:cNvSpPr txBox="1"/>
          <p:nvPr/>
        </p:nvSpPr>
        <p:spPr>
          <a:xfrm>
            <a:off x="4488869" y="2813342"/>
            <a:ext cx="31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профессиональных компетенций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id="{28E0BE2C-B797-4C3C-B021-6F0354EA2933}"/>
              </a:ext>
            </a:extLst>
          </p:cNvPr>
          <p:cNvSpPr/>
          <p:nvPr/>
        </p:nvSpPr>
        <p:spPr>
          <a:xfrm>
            <a:off x="4498376" y="3646048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0A4EFE-FC7C-4BB5-BED0-C2CF47272D54}"/>
              </a:ext>
            </a:extLst>
          </p:cNvPr>
          <p:cNvSpPr txBox="1"/>
          <p:nvPr/>
        </p:nvSpPr>
        <p:spPr>
          <a:xfrm>
            <a:off x="4435683" y="3685715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19,5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231D07-97A8-462F-BAF1-CA60A28393A7}"/>
              </a:ext>
            </a:extLst>
          </p:cNvPr>
          <p:cNvSpPr txBox="1"/>
          <p:nvPr/>
        </p:nvSpPr>
        <p:spPr>
          <a:xfrm>
            <a:off x="4601497" y="4074588"/>
            <a:ext cx="1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уже прошли оценку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CFAFA35-A9A4-4098-B3DD-6E429D83D9E3}"/>
              </a:ext>
            </a:extLst>
          </p:cNvPr>
          <p:cNvSpPr/>
          <p:nvPr/>
        </p:nvSpPr>
        <p:spPr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4A8718-71BE-4E35-859F-327F1B78A77E}"/>
              </a:ext>
            </a:extLst>
          </p:cNvPr>
          <p:cNvSpPr txBox="1"/>
          <p:nvPr/>
        </p:nvSpPr>
        <p:spPr>
          <a:xfrm>
            <a:off x="8166002" y="2431806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начала</a:t>
            </a:r>
          </a:p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E914A0-F53D-4525-BA92-ABC40DCD80E0}"/>
              </a:ext>
            </a:extLst>
          </p:cNvPr>
          <p:cNvSpPr txBox="1"/>
          <p:nvPr/>
        </p:nvSpPr>
        <p:spPr>
          <a:xfrm>
            <a:off x="8162920" y="3062047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разработано более 40 новых образовательных программ и тренингов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Шестиугольник 61">
            <a:extLst>
              <a:ext uri="{FF2B5EF4-FFF2-40B4-BE49-F238E27FC236}">
                <a16:creationId xmlns:a16="http://schemas.microsoft.com/office/drawing/2014/main" id="{40A34B9D-6428-4212-8DA8-6EA278925E9A}"/>
              </a:ext>
            </a:extLst>
          </p:cNvPr>
          <p:cNvSpPr/>
          <p:nvPr/>
        </p:nvSpPr>
        <p:spPr>
          <a:xfrm>
            <a:off x="5537851" y="4677116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3291DA-2E1E-4C71-A0CB-D230443399F3}"/>
              </a:ext>
            </a:extLst>
          </p:cNvPr>
          <p:cNvSpPr txBox="1"/>
          <p:nvPr/>
        </p:nvSpPr>
        <p:spPr>
          <a:xfrm>
            <a:off x="5461572" y="4716783"/>
            <a:ext cx="1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3F0E6A-80E7-409C-B078-B96AC9D9C573}"/>
              </a:ext>
            </a:extLst>
          </p:cNvPr>
          <p:cNvSpPr txBox="1"/>
          <p:nvPr/>
        </p:nvSpPr>
        <p:spPr>
          <a:xfrm>
            <a:off x="5722923" y="5105656"/>
            <a:ext cx="158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специальностей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Шестиугольник 64">
            <a:extLst>
              <a:ext uri="{FF2B5EF4-FFF2-40B4-BE49-F238E27FC236}">
                <a16:creationId xmlns:a16="http://schemas.microsoft.com/office/drawing/2014/main" id="{C02E430C-8E01-44A8-8B2A-D073087C7291}"/>
              </a:ext>
            </a:extLst>
          </p:cNvPr>
          <p:cNvSpPr/>
          <p:nvPr/>
        </p:nvSpPr>
        <p:spPr>
          <a:xfrm>
            <a:off x="6302240" y="3642204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D9C4DD9-41CB-488B-813B-8F011935C3B8}"/>
              </a:ext>
            </a:extLst>
          </p:cNvPr>
          <p:cNvSpPr txBox="1"/>
          <p:nvPr/>
        </p:nvSpPr>
        <p:spPr>
          <a:xfrm>
            <a:off x="6239547" y="3681871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52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4E0DD0-7CD1-4682-AD9F-76ED1390EC84}"/>
              </a:ext>
            </a:extLst>
          </p:cNvPr>
          <p:cNvSpPr txBox="1"/>
          <p:nvPr/>
        </p:nvSpPr>
        <p:spPr>
          <a:xfrm>
            <a:off x="6419009" y="4070744"/>
            <a:ext cx="142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оценочных процедур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Шестиугольник 67">
            <a:extLst>
              <a:ext uri="{FF2B5EF4-FFF2-40B4-BE49-F238E27FC236}">
                <a16:creationId xmlns:a16="http://schemas.microsoft.com/office/drawing/2014/main" id="{8898EEC1-5CF0-4541-A7E5-C05E8E046128}"/>
              </a:ext>
            </a:extLst>
          </p:cNvPr>
          <p:cNvSpPr/>
          <p:nvPr/>
        </p:nvSpPr>
        <p:spPr>
          <a:xfrm>
            <a:off x="8289949" y="4526348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53FF387-188F-47ED-BA85-15575FFF8DD3}"/>
              </a:ext>
            </a:extLst>
          </p:cNvPr>
          <p:cNvSpPr txBox="1"/>
          <p:nvPr/>
        </p:nvSpPr>
        <p:spPr>
          <a:xfrm>
            <a:off x="8193136" y="4581922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8A48DE9-25B6-485A-853E-1622F8E4BBE4}"/>
              </a:ext>
            </a:extLst>
          </p:cNvPr>
          <p:cNvSpPr txBox="1"/>
          <p:nvPr/>
        </p:nvSpPr>
        <p:spPr>
          <a:xfrm>
            <a:off x="8454486" y="4938986"/>
            <a:ext cx="244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прошли повышение квалификации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7D101265-F1ED-4A06-965C-D4106488957D}"/>
              </a:ext>
            </a:extLst>
          </p:cNvPr>
          <p:cNvGrpSpPr/>
          <p:nvPr/>
        </p:nvGrpSpPr>
        <p:grpSpPr>
          <a:xfrm>
            <a:off x="9589995" y="3901163"/>
            <a:ext cx="1885153" cy="874303"/>
            <a:chOff x="8279128" y="4718627"/>
            <a:chExt cx="1885153" cy="874303"/>
          </a:xfrm>
        </p:grpSpPr>
        <p:sp>
          <p:nvSpPr>
            <p:cNvPr id="72" name="Шестиугольник 71">
              <a:extLst>
                <a:ext uri="{FF2B5EF4-FFF2-40B4-BE49-F238E27FC236}">
                  <a16:creationId xmlns:a16="http://schemas.microsoft.com/office/drawing/2014/main" id="{66B8F6AA-9693-458C-A000-6FC4B03773AC}"/>
                </a:ext>
              </a:extLst>
            </p:cNvPr>
            <p:cNvSpPr/>
            <p:nvPr/>
          </p:nvSpPr>
          <p:spPr>
            <a:xfrm>
              <a:off x="8279128" y="4718627"/>
              <a:ext cx="1013608" cy="873800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329B735-C1F6-42FB-9649-5DDB6B442B5B}"/>
                </a:ext>
              </a:extLst>
            </p:cNvPr>
            <p:cNvSpPr txBox="1"/>
            <p:nvPr/>
          </p:nvSpPr>
          <p:spPr>
            <a:xfrm>
              <a:off x="8351548" y="4774201"/>
              <a:ext cx="6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13</a:t>
              </a:r>
              <a:endPara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68B2D81-B0F7-4F94-9333-217985245742}"/>
                </a:ext>
              </a:extLst>
            </p:cNvPr>
            <p:cNvSpPr txBox="1"/>
            <p:nvPr/>
          </p:nvSpPr>
          <p:spPr>
            <a:xfrm>
              <a:off x="8430019" y="5131265"/>
              <a:ext cx="173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образовательных модулей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7D47E9D-3C3C-4E20-B3ED-F3293EA73D22}"/>
              </a:ext>
            </a:extLst>
          </p:cNvPr>
          <p:cNvSpPr txBox="1"/>
          <p:nvPr/>
        </p:nvSpPr>
        <p:spPr>
          <a:xfrm>
            <a:off x="951492" y="5934156"/>
            <a:ext cx="990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Всего Центр аккредитован по </a:t>
            </a:r>
            <a:r>
              <a:rPr lang="ru-RU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 врачебным специальностям</a:t>
            </a:r>
            <a:endParaRPr lang="ru-RU" b="1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8A76AAAD-5615-45FC-BD6B-A51FC15F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6170" r="26543" b="13913"/>
          <a:stretch>
            <a:fillRect/>
          </a:stretch>
        </p:blipFill>
        <p:spPr bwMode="auto">
          <a:xfrm>
            <a:off x="2477620" y="115906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EB984D94-4A7A-4D9C-AF9C-878C7F38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204" r="12482" b="1781"/>
          <a:stretch>
            <a:fillRect/>
          </a:stretch>
        </p:blipFill>
        <p:spPr bwMode="auto">
          <a:xfrm>
            <a:off x="610588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DD238D3-2069-4AB4-A94D-1CD415FF5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8416" r="31419" b="39871"/>
          <a:stretch/>
        </p:blipFill>
        <p:spPr bwMode="auto">
          <a:xfrm>
            <a:off x="979897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34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Годовой отчет_дети_main_11022020.pptx" id="{5BAC713E-3999-4094-A7C9-AA0A68BC8D6D}" vid="{CBD9D996-9081-460F-B100-0F2CD6BC1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6561</TotalTime>
  <Words>1182</Words>
  <Application>Microsoft Office PowerPoint</Application>
  <PresentationFormat>Широкоэкранный</PresentationFormat>
  <Paragraphs>259</Paragraphs>
  <Slides>18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Bodoni MT Black</vt:lpstr>
      <vt:lpstr>Calibri</vt:lpstr>
      <vt:lpstr>Calibri Light</vt:lpstr>
      <vt:lpstr>Roboto</vt:lpstr>
      <vt:lpstr>Verdana</vt:lpstr>
      <vt:lpstr>Тема Office</vt:lpstr>
      <vt:lpstr>Слайд think-cell</vt:lpstr>
      <vt:lpstr>Годовой отчет за 2025 год Совету депутатов района Фили-Давыдково главного врача ГБУЗ «ДГП №130 ДЗМ» Елисова В.Н.</vt:lpstr>
      <vt:lpstr>Презентация PowerPoint</vt:lpstr>
      <vt:lpstr>Основные показатели работы</vt:lpstr>
      <vt:lpstr>Медицинское наблюдение и вакцинация новорожденных  - 1 978ребенок</vt:lpstr>
      <vt:lpstr>Посещения поликлиники в 2025 году </vt:lpstr>
      <vt:lpstr>Дети-сироты, находящиеся в ГКУ ЦСПР «Дом Детей» ДТиСЗН г.Москвы</vt:lpstr>
      <vt:lpstr>Оборудование поликлиники</vt:lpstr>
      <vt:lpstr>Кадры 2025 года (Фили-Давыдково)</vt:lpstr>
      <vt:lpstr>Презентация PowerPoint</vt:lpstr>
      <vt:lpstr>Мероприятия в поликлинике, реализованные в 2025 году</vt:lpstr>
      <vt:lpstr>Презентация PowerPoint</vt:lpstr>
      <vt:lpstr>Работа по рассмотрению жалоб и обращений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ГБУЗ ”ДГП130 ДЗМ” Елисов Виктор Николаевич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326</cp:revision>
  <cp:lastPrinted>2023-01-31T07:44:19Z</cp:lastPrinted>
  <dcterms:created xsi:type="dcterms:W3CDTF">2019-02-11T07:19:05Z</dcterms:created>
  <dcterms:modified xsi:type="dcterms:W3CDTF">2026-02-02T07:24:02Z</dcterms:modified>
</cp:coreProperties>
</file>